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2"/>
  </p:notesMasterIdLst>
  <p:sldIdLst>
    <p:sldId id="256" r:id="rId3"/>
    <p:sldId id="257" r:id="rId4"/>
    <p:sldId id="258" r:id="rId5"/>
    <p:sldId id="259" r:id="rId6"/>
    <p:sldId id="260" r:id="rId7"/>
    <p:sldId id="263" r:id="rId8"/>
    <p:sldId id="264" r:id="rId9"/>
    <p:sldId id="265" r:id="rId10"/>
    <p:sldId id="267"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9" d="100"/>
          <a:sy n="69" d="100"/>
        </p:scale>
        <p:origin x="13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8"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pt-BR" sz="4400" b="0" strike="noStrike" spc="-1">
                <a:latin typeface="Arial"/>
              </a:rPr>
              <a:t>Clique para mover o slide</a:t>
            </a:r>
          </a:p>
        </p:txBody>
      </p:sp>
      <p:sp>
        <p:nvSpPr>
          <p:cNvPr id="99" name="PlaceHolder 2"/>
          <p:cNvSpPr>
            <a:spLocks noGrp="1"/>
          </p:cNvSpPr>
          <p:nvPr>
            <p:ph type="body"/>
          </p:nvPr>
        </p:nvSpPr>
        <p:spPr>
          <a:xfrm>
            <a:off x="756000" y="5078520"/>
            <a:ext cx="6047640" cy="4811040"/>
          </a:xfrm>
          <a:prstGeom prst="rect">
            <a:avLst/>
          </a:prstGeom>
        </p:spPr>
        <p:txBody>
          <a:bodyPr lIns="0" tIns="0" rIns="0" bIns="0"/>
          <a:lstStyle/>
          <a:p>
            <a:r>
              <a:rPr lang="pt-BR" sz="2000" b="0" strike="noStrike" spc="-1">
                <a:latin typeface="Arial"/>
              </a:rPr>
              <a:t>Clique para editar o formato de notas</a:t>
            </a:r>
          </a:p>
        </p:txBody>
      </p:sp>
      <p:sp>
        <p:nvSpPr>
          <p:cNvPr id="100" name="PlaceHolder 3"/>
          <p:cNvSpPr>
            <a:spLocks noGrp="1"/>
          </p:cNvSpPr>
          <p:nvPr>
            <p:ph type="hdr"/>
          </p:nvPr>
        </p:nvSpPr>
        <p:spPr>
          <a:xfrm>
            <a:off x="0" y="0"/>
            <a:ext cx="3280680" cy="534240"/>
          </a:xfrm>
          <a:prstGeom prst="rect">
            <a:avLst/>
          </a:prstGeom>
        </p:spPr>
        <p:txBody>
          <a:bodyPr lIns="0" tIns="0" rIns="0" bIns="0"/>
          <a:lstStyle/>
          <a:p>
            <a:r>
              <a:rPr lang="pt-BR" sz="1400" b="0" strike="noStrike" spc="-1">
                <a:latin typeface="Times New Roman"/>
              </a:rPr>
              <a:t>&lt;cabeçalho&gt;</a:t>
            </a:r>
          </a:p>
        </p:txBody>
      </p:sp>
      <p:sp>
        <p:nvSpPr>
          <p:cNvPr id="101" name="PlaceHolder 4"/>
          <p:cNvSpPr>
            <a:spLocks noGrp="1"/>
          </p:cNvSpPr>
          <p:nvPr>
            <p:ph type="dt"/>
          </p:nvPr>
        </p:nvSpPr>
        <p:spPr>
          <a:xfrm>
            <a:off x="4278960" y="0"/>
            <a:ext cx="3280680" cy="534240"/>
          </a:xfrm>
          <a:prstGeom prst="rect">
            <a:avLst/>
          </a:prstGeom>
        </p:spPr>
        <p:txBody>
          <a:bodyPr lIns="0" tIns="0" rIns="0" bIns="0"/>
          <a:lstStyle/>
          <a:p>
            <a:pPr algn="r"/>
            <a:r>
              <a:rPr lang="pt-BR" sz="1400" b="0" strike="noStrike" spc="-1">
                <a:latin typeface="Times New Roman"/>
              </a:rPr>
              <a:t>&lt;data/hora&gt;</a:t>
            </a:r>
          </a:p>
        </p:txBody>
      </p:sp>
      <p:sp>
        <p:nvSpPr>
          <p:cNvPr id="102" name="PlaceHolder 5"/>
          <p:cNvSpPr>
            <a:spLocks noGrp="1"/>
          </p:cNvSpPr>
          <p:nvPr>
            <p:ph type="ftr"/>
          </p:nvPr>
        </p:nvSpPr>
        <p:spPr>
          <a:xfrm>
            <a:off x="0" y="10157400"/>
            <a:ext cx="3280680" cy="534240"/>
          </a:xfrm>
          <a:prstGeom prst="rect">
            <a:avLst/>
          </a:prstGeom>
        </p:spPr>
        <p:txBody>
          <a:bodyPr lIns="0" tIns="0" rIns="0" bIns="0" anchor="b"/>
          <a:lstStyle/>
          <a:p>
            <a:r>
              <a:rPr lang="pt-BR" sz="1400" b="0" strike="noStrike" spc="-1">
                <a:latin typeface="Times New Roman"/>
              </a:rPr>
              <a:t>&lt;rodapé&gt;</a:t>
            </a:r>
          </a:p>
        </p:txBody>
      </p:sp>
      <p:sp>
        <p:nvSpPr>
          <p:cNvPr id="103" name="PlaceHolder 6"/>
          <p:cNvSpPr>
            <a:spLocks noGrp="1"/>
          </p:cNvSpPr>
          <p:nvPr>
            <p:ph type="sldNum"/>
          </p:nvPr>
        </p:nvSpPr>
        <p:spPr>
          <a:xfrm>
            <a:off x="4278960" y="10157400"/>
            <a:ext cx="3280680" cy="534240"/>
          </a:xfrm>
          <a:prstGeom prst="rect">
            <a:avLst/>
          </a:prstGeom>
        </p:spPr>
        <p:txBody>
          <a:bodyPr lIns="0" tIns="0" rIns="0" bIns="0" anchor="b"/>
          <a:lstStyle/>
          <a:p>
            <a:pPr algn="r"/>
            <a:fld id="{E8404BAD-3DE4-489E-872D-1AEC43978D68}" type="slidenum">
              <a:rPr lang="pt-BR" sz="1400" b="0" strike="noStrike" spc="-1">
                <a:latin typeface="Times New Roman"/>
              </a:rPr>
              <a:t>‹nº›</a:t>
            </a:fld>
            <a:endParaRPr lang="pt-BR" sz="1400" b="0" strike="noStrike" spc="-1">
              <a:latin typeface="Times New Roman"/>
            </a:endParaRPr>
          </a:p>
        </p:txBody>
      </p:sp>
    </p:spTree>
    <p:extLst>
      <p:ext uri="{BB962C8B-B14F-4D97-AF65-F5344CB8AC3E}">
        <p14:creationId xmlns:p14="http://schemas.microsoft.com/office/powerpoint/2010/main" val="3657253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noRot="1" noChangeAspect="1"/>
          </p:cNvSpPr>
          <p:nvPr>
            <p:ph type="sldImg"/>
          </p:nvPr>
        </p:nvSpPr>
        <p:spPr>
          <a:xfrm>
            <a:off x="1143000" y="685800"/>
            <a:ext cx="4568825" cy="3425825"/>
          </a:xfrm>
          <a:prstGeom prst="rect">
            <a:avLst/>
          </a:prstGeom>
        </p:spPr>
      </p:sp>
      <p:sp>
        <p:nvSpPr>
          <p:cNvPr id="127" name="PlaceHolder 2"/>
          <p:cNvSpPr>
            <a:spLocks noGrp="1"/>
          </p:cNvSpPr>
          <p:nvPr>
            <p:ph type="body"/>
          </p:nvPr>
        </p:nvSpPr>
        <p:spPr>
          <a:xfrm>
            <a:off x="914400" y="4343400"/>
            <a:ext cx="5025600" cy="4111200"/>
          </a:xfrm>
          <a:prstGeom prst="rect">
            <a:avLst/>
          </a:prstGeom>
        </p:spPr>
        <p:txBody>
          <a:bodyPr lIns="0" tIns="0" rIns="0" bIns="0"/>
          <a:lstStyle/>
          <a:p>
            <a:endParaRPr lang="pt-BR" sz="2000" b="0" strike="noStrike" spc="-1">
              <a:latin typeface="Arial"/>
            </a:endParaRPr>
          </a:p>
        </p:txBody>
      </p:sp>
      <p:sp>
        <p:nvSpPr>
          <p:cNvPr id="128" name="CustomShape 3"/>
          <p:cNvSpPr/>
          <p:nvPr/>
        </p:nvSpPr>
        <p:spPr>
          <a:xfrm>
            <a:off x="3886200" y="8686800"/>
            <a:ext cx="2968200" cy="4536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5E44C01-E824-468A-B5B2-88487D7AAF42}" type="slidenum">
              <a:rPr lang="pt-BR" sz="1200" b="0" strike="noStrike" spc="-1">
                <a:solidFill>
                  <a:srgbClr val="000000"/>
                </a:solidFill>
                <a:latin typeface="Times New Roman"/>
                <a:ea typeface="+mn-ea"/>
              </a:rPr>
              <a:t>4</a:t>
            </a:fld>
            <a:endParaRPr lang="pt-BR" sz="1200" b="0" strike="noStrike" spc="-1">
              <a:latin typeface="Arial"/>
            </a:endParaRPr>
          </a:p>
        </p:txBody>
      </p:sp>
    </p:spTree>
    <p:extLst>
      <p:ext uri="{BB962C8B-B14F-4D97-AF65-F5344CB8AC3E}">
        <p14:creationId xmlns:p14="http://schemas.microsoft.com/office/powerpoint/2010/main" val="348140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3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pt-BR" sz="3200" b="0" strike="noStrike" spc="-1">
              <a:latin typeface="Arial"/>
            </a:endParaRPr>
          </a:p>
        </p:txBody>
      </p:sp>
      <p:sp>
        <p:nvSpPr>
          <p:cNvPr id="3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3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3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4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pt-BR" sz="3200" b="0" strike="noStrike" spc="-1">
              <a:latin typeface="Arial"/>
            </a:endParaRPr>
          </a:p>
        </p:txBody>
      </p:sp>
      <p:sp>
        <p:nvSpPr>
          <p:cNvPr id="4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4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pt-BR" sz="3200" b="0" strike="noStrike" spc="-1">
              <a:latin typeface="Arial"/>
            </a:endParaRPr>
          </a:p>
        </p:txBody>
      </p:sp>
      <p:sp>
        <p:nvSpPr>
          <p:cNvPr id="4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pt-BR" sz="3200" b="0" strike="noStrike" spc="-1">
              <a:latin typeface="Arial"/>
            </a:endParaRPr>
          </a:p>
        </p:txBody>
      </p:sp>
      <p:sp>
        <p:nvSpPr>
          <p:cNvPr id="4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pt-BR" sz="3200" b="0" strike="noStrike" spc="-1">
              <a:latin typeface="Arial"/>
            </a:endParaRPr>
          </a:p>
        </p:txBody>
      </p:sp>
      <p:sp>
        <p:nvSpPr>
          <p:cNvPr id="4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pt-BR" sz="3200" b="0" strike="noStrike" spc="-1">
              <a:latin typeface="Arial"/>
            </a:endParaRPr>
          </a:p>
        </p:txBody>
      </p:sp>
      <p:sp>
        <p:nvSpPr>
          <p:cNvPr id="4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pt-BR" sz="3200" b="0" strike="noStrike" spc="-1">
              <a:latin typeface="Arial"/>
            </a:endParaRPr>
          </a:p>
        </p:txBody>
      </p:sp>
      <p:sp>
        <p:nvSpPr>
          <p:cNvPr id="4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6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6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6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pt-BR" sz="3200" b="0" strike="noStrike" spc="-1">
              <a:latin typeface="Arial"/>
            </a:endParaRPr>
          </a:p>
        </p:txBody>
      </p:sp>
      <p:sp>
        <p:nvSpPr>
          <p:cNvPr id="6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7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7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7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pt-BR" sz="3200" b="0" strike="noStrike" spc="-1">
              <a:latin typeface="Arial"/>
            </a:endParaRPr>
          </a:p>
        </p:txBody>
      </p:sp>
      <p:sp>
        <p:nvSpPr>
          <p:cNvPr id="7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1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7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pt-BR" sz="3200" b="0" strike="noStrike" spc="-1">
              <a:latin typeface="Arial"/>
            </a:endParaRPr>
          </a:p>
        </p:txBody>
      </p:sp>
      <p:sp>
        <p:nvSpPr>
          <p:cNvPr id="7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7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8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8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8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8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pt-BR" sz="3200" b="0" strike="noStrike" spc="-1">
              <a:latin typeface="Arial"/>
            </a:endParaRPr>
          </a:p>
        </p:txBody>
      </p:sp>
      <p:sp>
        <p:nvSpPr>
          <p:cNvPr id="8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8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8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8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pt-BR" sz="3200" b="0" strike="noStrike" spc="-1">
              <a:latin typeface="Arial"/>
            </a:endParaRPr>
          </a:p>
        </p:txBody>
      </p:sp>
      <p:sp>
        <p:nvSpPr>
          <p:cNvPr id="9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9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pt-BR" sz="3200" b="0" strike="noStrike" spc="-1">
              <a:latin typeface="Arial"/>
            </a:endParaRPr>
          </a:p>
        </p:txBody>
      </p:sp>
      <p:sp>
        <p:nvSpPr>
          <p:cNvPr id="9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pt-BR" sz="3200" b="0" strike="noStrike" spc="-1">
              <a:latin typeface="Arial"/>
            </a:endParaRPr>
          </a:p>
        </p:txBody>
      </p:sp>
      <p:sp>
        <p:nvSpPr>
          <p:cNvPr id="9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pt-BR" sz="3200" b="0" strike="noStrike" spc="-1">
              <a:latin typeface="Arial"/>
            </a:endParaRPr>
          </a:p>
        </p:txBody>
      </p:sp>
      <p:sp>
        <p:nvSpPr>
          <p:cNvPr id="9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pt-BR" sz="3200" b="0" strike="noStrike" spc="-1">
              <a:latin typeface="Arial"/>
            </a:endParaRPr>
          </a:p>
        </p:txBody>
      </p:sp>
      <p:sp>
        <p:nvSpPr>
          <p:cNvPr id="9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pt-BR" sz="3200" b="0" strike="noStrike" spc="-1">
              <a:latin typeface="Arial"/>
            </a:endParaRPr>
          </a:p>
        </p:txBody>
      </p:sp>
      <p:sp>
        <p:nvSpPr>
          <p:cNvPr id="9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16"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pt-BR" sz="3200" b="0" strike="noStrike" spc="-1">
              <a:latin typeface="Arial"/>
            </a:endParaRPr>
          </a:p>
        </p:txBody>
      </p:sp>
      <p:sp>
        <p:nvSpPr>
          <p:cNvPr id="1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2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pt-BR" sz="3200" b="0" strike="noStrike" spc="-1">
              <a:latin typeface="Arial"/>
            </a:endParaRPr>
          </a:p>
        </p:txBody>
      </p:sp>
      <p:sp>
        <p:nvSpPr>
          <p:cNvPr id="2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2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pt-BR"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pt-BR" sz="4400" b="0" strike="noStrike" spc="-1">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pt-BR" sz="3200" b="0" strike="noStrike" spc="-1">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pt-BR" sz="3200" b="0" strike="noStrike" spc="-1">
              <a:latin typeface="Arial"/>
            </a:endParaRPr>
          </a:p>
        </p:txBody>
      </p:sp>
      <p:sp>
        <p:nvSpPr>
          <p:cNvPr id="3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15000"/>
          </a:srgbClr>
        </a:solidFill>
        <a:effectLst/>
      </p:bgPr>
    </p:bg>
    <p:spTree>
      <p:nvGrpSpPr>
        <p:cNvPr id="1" name=""/>
        <p:cNvGrpSpPr/>
        <p:nvPr/>
      </p:nvGrpSpPr>
      <p:grpSpPr>
        <a:xfrm>
          <a:off x="0" y="0"/>
          <a:ext cx="0" cy="0"/>
          <a:chOff x="0" y="0"/>
          <a:chExt cx="0" cy="0"/>
        </a:xfrm>
      </p:grpSpPr>
      <p:grpSp>
        <p:nvGrpSpPr>
          <p:cNvPr id="13" name="Group 1"/>
          <p:cNvGrpSpPr/>
          <p:nvPr/>
        </p:nvGrpSpPr>
        <p:grpSpPr>
          <a:xfrm>
            <a:off x="-8640" y="-8640"/>
            <a:ext cx="9166320" cy="6871680"/>
            <a:chOff x="-8640" y="-8640"/>
            <a:chExt cx="9166320" cy="6871680"/>
          </a:xfrm>
        </p:grpSpPr>
        <p:sp>
          <p:nvSpPr>
            <p:cNvPr id="14" name="CustomShape 2"/>
            <p:cNvSpPr/>
            <p:nvPr/>
          </p:nvSpPr>
          <p:spPr>
            <a:xfrm>
              <a:off x="-8640" y="4013280"/>
              <a:ext cx="453600" cy="2849760"/>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 name="Line 3"/>
            <p:cNvSpPr/>
            <p:nvPr/>
          </p:nvSpPr>
          <p:spPr>
            <a:xfrm flipV="1">
              <a:off x="5130720" y="4175280"/>
              <a:ext cx="4022280" cy="268272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3" name="Line 4"/>
            <p:cNvSpPr/>
            <p:nvPr/>
          </p:nvSpPr>
          <p:spPr>
            <a:xfrm>
              <a:off x="7042680" y="0"/>
              <a:ext cx="121896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4" name="CustomShape 5"/>
            <p:cNvSpPr/>
            <p:nvPr/>
          </p:nvSpPr>
          <p:spPr>
            <a:xfrm>
              <a:off x="6891840" y="0"/>
              <a:ext cx="2265840" cy="6863040"/>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 name="CustomShape 6"/>
            <p:cNvSpPr/>
            <p:nvPr/>
          </p:nvSpPr>
          <p:spPr>
            <a:xfrm>
              <a:off x="7205040" y="-8640"/>
              <a:ext cx="1944720" cy="6863040"/>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 name="CustomShape 7"/>
            <p:cNvSpPr/>
            <p:nvPr/>
          </p:nvSpPr>
          <p:spPr>
            <a:xfrm>
              <a:off x="6638040" y="3920040"/>
              <a:ext cx="2509920" cy="2934360"/>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 name="CustomShape 8"/>
            <p:cNvSpPr/>
            <p:nvPr/>
          </p:nvSpPr>
          <p:spPr>
            <a:xfrm>
              <a:off x="7010280" y="-8640"/>
              <a:ext cx="2139120" cy="6863040"/>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8" name="CustomShape 9"/>
            <p:cNvSpPr/>
            <p:nvPr/>
          </p:nvSpPr>
          <p:spPr>
            <a:xfrm>
              <a:off x="8295840" y="-8640"/>
              <a:ext cx="853920" cy="6863040"/>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9" name="CustomShape 10"/>
            <p:cNvSpPr/>
            <p:nvPr/>
          </p:nvSpPr>
          <p:spPr>
            <a:xfrm>
              <a:off x="8077320" y="-8640"/>
              <a:ext cx="1063080" cy="6863040"/>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 name="CustomShape 11"/>
            <p:cNvSpPr/>
            <p:nvPr/>
          </p:nvSpPr>
          <p:spPr>
            <a:xfrm>
              <a:off x="8060400" y="4893840"/>
              <a:ext cx="1090440" cy="196056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grpSp>
      <p:sp>
        <p:nvSpPr>
          <p:cNvPr id="11" name="PlaceHolder 12"/>
          <p:cNvSpPr>
            <a:spLocks noGrp="1"/>
          </p:cNvSpPr>
          <p:nvPr>
            <p:ph type="title"/>
          </p:nvPr>
        </p:nvSpPr>
        <p:spPr>
          <a:xfrm>
            <a:off x="457200" y="273600"/>
            <a:ext cx="8229240" cy="1144800"/>
          </a:xfrm>
          <a:prstGeom prst="rect">
            <a:avLst/>
          </a:prstGeom>
        </p:spPr>
        <p:txBody>
          <a:bodyPr lIns="0" tIns="0" rIns="0" bIns="0" anchor="ctr"/>
          <a:lstStyle/>
          <a:p>
            <a:pPr algn="ctr"/>
            <a:r>
              <a:rPr lang="pt-BR" sz="4400" b="0" strike="noStrike" spc="-1">
                <a:latin typeface="Arial"/>
              </a:rPr>
              <a:t>Clique para editar o formato do texto do título</a:t>
            </a:r>
          </a:p>
        </p:txBody>
      </p:sp>
      <p:sp>
        <p:nvSpPr>
          <p:cNvPr id="12" name="PlaceHolder 13"/>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3200" b="0" strike="noStrike" spc="-1">
                <a:latin typeface="Arial"/>
              </a:rPr>
              <a:t>Clique para editar o formato do texto da estrutura de tópicos</a:t>
            </a:r>
          </a:p>
          <a:p>
            <a:pPr marL="864000" lvl="1" indent="-324000">
              <a:spcBef>
                <a:spcPts val="1134"/>
              </a:spcBef>
              <a:buClr>
                <a:srgbClr val="000000"/>
              </a:buClr>
              <a:buSzPct val="75000"/>
              <a:buFont typeface="Symbol" charset="2"/>
              <a:buChar char=""/>
            </a:pPr>
            <a:r>
              <a:rPr lang="pt-BR" sz="2800" b="0" strike="noStrike" spc="-1">
                <a:latin typeface="Arial"/>
              </a:rPr>
              <a:t>2.º nível da estrutura de tópicos</a:t>
            </a:r>
          </a:p>
          <a:p>
            <a:pPr marL="1296000" lvl="2" indent="-288000">
              <a:spcBef>
                <a:spcPts val="850"/>
              </a:spcBef>
              <a:buClr>
                <a:srgbClr val="000000"/>
              </a:buClr>
              <a:buSzPct val="45000"/>
              <a:buFont typeface="Wingdings" charset="2"/>
              <a:buChar char=""/>
            </a:pPr>
            <a:r>
              <a:rPr lang="pt-BR" sz="2400" b="0" strike="noStrike" spc="-1">
                <a:latin typeface="Arial"/>
              </a:rPr>
              <a:t>3.º nível da estrutura de tópicos</a:t>
            </a:r>
          </a:p>
          <a:p>
            <a:pPr marL="1728000" lvl="3" indent="-216000">
              <a:spcBef>
                <a:spcPts val="567"/>
              </a:spcBef>
              <a:buClr>
                <a:srgbClr val="000000"/>
              </a:buClr>
              <a:buSzPct val="75000"/>
              <a:buFont typeface="Symbol" charset="2"/>
              <a:buChar char=""/>
            </a:pPr>
            <a:r>
              <a:rPr lang="pt-BR" sz="2000" b="0" strike="noStrike" spc="-1">
                <a:latin typeface="Arial"/>
              </a:rPr>
              <a:t>4.º nível da estrutura de tópicos</a:t>
            </a:r>
          </a:p>
          <a:p>
            <a:pPr marL="2160000" lvl="4" indent="-216000">
              <a:spcBef>
                <a:spcPts val="283"/>
              </a:spcBef>
              <a:buClr>
                <a:srgbClr val="000000"/>
              </a:buClr>
              <a:buSzPct val="45000"/>
              <a:buFont typeface="Wingdings" charset="2"/>
              <a:buChar char=""/>
            </a:pPr>
            <a:r>
              <a:rPr lang="pt-BR" sz="2000" b="0" strike="noStrike" spc="-1">
                <a:latin typeface="Arial"/>
              </a:rPr>
              <a:t>5.º nível da estrutura de tópicos</a:t>
            </a:r>
          </a:p>
          <a:p>
            <a:pPr marL="2592000" lvl="5" indent="-216000">
              <a:spcBef>
                <a:spcPts val="283"/>
              </a:spcBef>
              <a:buClr>
                <a:srgbClr val="000000"/>
              </a:buClr>
              <a:buSzPct val="45000"/>
              <a:buFont typeface="Wingdings" charset="2"/>
              <a:buChar char=""/>
            </a:pPr>
            <a:r>
              <a:rPr lang="pt-BR" sz="2000" b="0" strike="noStrike" spc="-1">
                <a:latin typeface="Arial"/>
              </a:rPr>
              <a:t>6.º nível da estrutura de tópicos</a:t>
            </a:r>
          </a:p>
          <a:p>
            <a:pPr marL="3024000" lvl="6" indent="-216000">
              <a:spcBef>
                <a:spcPts val="283"/>
              </a:spcBef>
              <a:buClr>
                <a:srgbClr val="000000"/>
              </a:buClr>
              <a:buSzPct val="45000"/>
              <a:buFont typeface="Wingdings" charset="2"/>
              <a:buChar char=""/>
            </a:pPr>
            <a:r>
              <a:rPr lang="pt-BR" sz="2000" b="0" strike="noStrike" spc="-1">
                <a:latin typeface="Arial"/>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alpha val="15000"/>
          </a:srgbClr>
        </a:solidFill>
        <a:effectLst/>
      </p:bgPr>
    </p:bg>
    <p:spTree>
      <p:nvGrpSpPr>
        <p:cNvPr id="1" name=""/>
        <p:cNvGrpSpPr/>
        <p:nvPr/>
      </p:nvGrpSpPr>
      <p:grpSpPr>
        <a:xfrm>
          <a:off x="0" y="0"/>
          <a:ext cx="0" cy="0"/>
          <a:chOff x="0" y="0"/>
          <a:chExt cx="0" cy="0"/>
        </a:xfrm>
      </p:grpSpPr>
      <p:grpSp>
        <p:nvGrpSpPr>
          <p:cNvPr id="49" name="Group 1"/>
          <p:cNvGrpSpPr/>
          <p:nvPr/>
        </p:nvGrpSpPr>
        <p:grpSpPr>
          <a:xfrm>
            <a:off x="-8640" y="-8640"/>
            <a:ext cx="9166320" cy="6871680"/>
            <a:chOff x="-8640" y="-8640"/>
            <a:chExt cx="9166320" cy="6871680"/>
          </a:xfrm>
        </p:grpSpPr>
        <p:sp>
          <p:nvSpPr>
            <p:cNvPr id="50" name="CustomShape 2"/>
            <p:cNvSpPr/>
            <p:nvPr/>
          </p:nvSpPr>
          <p:spPr>
            <a:xfrm>
              <a:off x="-8640" y="4013280"/>
              <a:ext cx="453600" cy="2849760"/>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1" name="Line 3"/>
            <p:cNvSpPr/>
            <p:nvPr/>
          </p:nvSpPr>
          <p:spPr>
            <a:xfrm flipV="1">
              <a:off x="5130720" y="4175280"/>
              <a:ext cx="4022280" cy="268272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52" name="Line 4"/>
            <p:cNvSpPr/>
            <p:nvPr/>
          </p:nvSpPr>
          <p:spPr>
            <a:xfrm>
              <a:off x="7042680" y="0"/>
              <a:ext cx="121896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53" name="CustomShape 5"/>
            <p:cNvSpPr/>
            <p:nvPr/>
          </p:nvSpPr>
          <p:spPr>
            <a:xfrm>
              <a:off x="6891840" y="0"/>
              <a:ext cx="2265840" cy="6863040"/>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4" name="CustomShape 6"/>
            <p:cNvSpPr/>
            <p:nvPr/>
          </p:nvSpPr>
          <p:spPr>
            <a:xfrm>
              <a:off x="7205040" y="-8640"/>
              <a:ext cx="1944720" cy="6863040"/>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5" name="CustomShape 7"/>
            <p:cNvSpPr/>
            <p:nvPr/>
          </p:nvSpPr>
          <p:spPr>
            <a:xfrm>
              <a:off x="6638040" y="3920040"/>
              <a:ext cx="2509920" cy="2934360"/>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6" name="CustomShape 8"/>
            <p:cNvSpPr/>
            <p:nvPr/>
          </p:nvSpPr>
          <p:spPr>
            <a:xfrm>
              <a:off x="7010280" y="-8640"/>
              <a:ext cx="2139120" cy="6863040"/>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7" name="CustomShape 9"/>
            <p:cNvSpPr/>
            <p:nvPr/>
          </p:nvSpPr>
          <p:spPr>
            <a:xfrm>
              <a:off x="8295840" y="-8640"/>
              <a:ext cx="853920" cy="6863040"/>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8" name="CustomShape 10"/>
            <p:cNvSpPr/>
            <p:nvPr/>
          </p:nvSpPr>
          <p:spPr>
            <a:xfrm>
              <a:off x="8077320" y="-8640"/>
              <a:ext cx="1063080" cy="6863040"/>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9" name="CustomShape 11"/>
            <p:cNvSpPr/>
            <p:nvPr/>
          </p:nvSpPr>
          <p:spPr>
            <a:xfrm>
              <a:off x="8060400" y="4893840"/>
              <a:ext cx="1090440" cy="196056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grpSp>
      <p:sp>
        <p:nvSpPr>
          <p:cNvPr id="60" name="PlaceHolder 12"/>
          <p:cNvSpPr>
            <a:spLocks noGrp="1"/>
          </p:cNvSpPr>
          <p:nvPr>
            <p:ph type="title"/>
          </p:nvPr>
        </p:nvSpPr>
        <p:spPr>
          <a:xfrm>
            <a:off x="457200" y="273600"/>
            <a:ext cx="8228880" cy="1144440"/>
          </a:xfrm>
          <a:prstGeom prst="rect">
            <a:avLst/>
          </a:prstGeom>
        </p:spPr>
        <p:txBody>
          <a:bodyPr lIns="0" tIns="0" rIns="0" bIns="0" anchor="ctr"/>
          <a:lstStyle/>
          <a:p>
            <a:r>
              <a:rPr lang="pt-BR" sz="1800" b="0" strike="noStrike" spc="-1">
                <a:latin typeface="Arial"/>
              </a:rPr>
              <a:t>Clique para editar o formato do texto do título</a:t>
            </a:r>
          </a:p>
        </p:txBody>
      </p:sp>
      <p:sp>
        <p:nvSpPr>
          <p:cNvPr id="61" name="PlaceHolder 13"/>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1800" b="0" strike="noStrike" spc="-1">
                <a:latin typeface="Arial"/>
              </a:rPr>
              <a:t>Clique para editar o formato do texto da estrutura de tópicos</a:t>
            </a:r>
          </a:p>
          <a:p>
            <a:pPr marL="864000" lvl="1" indent="-324000">
              <a:spcBef>
                <a:spcPts val="1134"/>
              </a:spcBef>
              <a:buClr>
                <a:srgbClr val="000000"/>
              </a:buClr>
              <a:buSzPct val="75000"/>
              <a:buFont typeface="Symbol" charset="2"/>
              <a:buChar char=""/>
            </a:pPr>
            <a:r>
              <a:rPr lang="pt-BR" sz="1800" b="0" strike="noStrike" spc="-1">
                <a:latin typeface="Arial"/>
              </a:rPr>
              <a:t>2.º nível da estrutura de tópicos</a:t>
            </a:r>
          </a:p>
          <a:p>
            <a:pPr marL="1296000" lvl="2" indent="-288000">
              <a:spcBef>
                <a:spcPts val="850"/>
              </a:spcBef>
              <a:buClr>
                <a:srgbClr val="000000"/>
              </a:buClr>
              <a:buSzPct val="45000"/>
              <a:buFont typeface="Wingdings" charset="2"/>
              <a:buChar char=""/>
            </a:pPr>
            <a:r>
              <a:rPr lang="pt-BR" sz="1800" b="0" strike="noStrike" spc="-1">
                <a:latin typeface="Arial"/>
              </a:rPr>
              <a:t>3.º nível da estrutura de tópicos</a:t>
            </a:r>
          </a:p>
          <a:p>
            <a:pPr marL="1728000" lvl="3" indent="-216000">
              <a:spcBef>
                <a:spcPts val="567"/>
              </a:spcBef>
              <a:buClr>
                <a:srgbClr val="000000"/>
              </a:buClr>
              <a:buSzPct val="75000"/>
              <a:buFont typeface="Symbol" charset="2"/>
              <a:buChar char=""/>
            </a:pPr>
            <a:r>
              <a:rPr lang="pt-BR" sz="1800" b="0" strike="noStrike" spc="-1">
                <a:latin typeface="Arial"/>
              </a:rPr>
              <a:t>4.º nível da estrutura de tópicos</a:t>
            </a:r>
          </a:p>
          <a:p>
            <a:pPr marL="2160000" lvl="4" indent="-216000">
              <a:spcBef>
                <a:spcPts val="283"/>
              </a:spcBef>
              <a:buClr>
                <a:srgbClr val="000000"/>
              </a:buClr>
              <a:buSzPct val="45000"/>
              <a:buFont typeface="Wingdings" charset="2"/>
              <a:buChar char=""/>
            </a:pPr>
            <a:r>
              <a:rPr lang="pt-BR" sz="1800" b="0" strike="noStrike" spc="-1">
                <a:latin typeface="Arial"/>
              </a:rPr>
              <a:t>5.º nível da estrutura de tópicos</a:t>
            </a:r>
          </a:p>
          <a:p>
            <a:pPr marL="2592000" lvl="5" indent="-216000">
              <a:spcBef>
                <a:spcPts val="283"/>
              </a:spcBef>
              <a:buClr>
                <a:srgbClr val="000000"/>
              </a:buClr>
              <a:buSzPct val="45000"/>
              <a:buFont typeface="Wingdings" charset="2"/>
              <a:buChar char=""/>
            </a:pPr>
            <a:r>
              <a:rPr lang="pt-BR" sz="1800" b="0" strike="noStrike" spc="-1">
                <a:latin typeface="Arial"/>
              </a:rPr>
              <a:t>6.º nível da estrutura de tópicos</a:t>
            </a:r>
          </a:p>
          <a:p>
            <a:pPr marL="3024000" lvl="6" indent="-216000">
              <a:spcBef>
                <a:spcPts val="283"/>
              </a:spcBef>
              <a:buClr>
                <a:srgbClr val="000000"/>
              </a:buClr>
              <a:buSzPct val="45000"/>
              <a:buFont typeface="Wingdings" charset="2"/>
              <a:buChar char=""/>
            </a:pPr>
            <a:r>
              <a:rPr lang="pt-BR" sz="1800" b="0" strike="noStrike" spc="-1">
                <a:latin typeface="Arial"/>
              </a:rPr>
              <a:t>7.º nível da estrutura de tópicos</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 name="CustomShape 1"/>
          <p:cNvSpPr/>
          <p:nvPr/>
        </p:nvSpPr>
        <p:spPr>
          <a:xfrm>
            <a:off x="853364" y="4637202"/>
            <a:ext cx="7768800" cy="83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39480">
              <a:lnSpc>
                <a:spcPct val="100000"/>
              </a:lnSpc>
              <a:spcBef>
                <a:spcPts val="1001"/>
              </a:spcBef>
            </a:pPr>
            <a:endParaRPr lang="pt-BR" sz="3200" b="0" strike="noStrike" spc="-1" dirty="0">
              <a:latin typeface="Arial"/>
            </a:endParaRPr>
          </a:p>
        </p:txBody>
      </p:sp>
      <p:sp>
        <p:nvSpPr>
          <p:cNvPr id="105" name="CustomShape 2"/>
          <p:cNvSpPr/>
          <p:nvPr/>
        </p:nvSpPr>
        <p:spPr>
          <a:xfrm>
            <a:off x="0" y="0"/>
            <a:ext cx="9140400" cy="360"/>
          </a:xfrm>
          <a:prstGeom prst="rect">
            <a:avLst/>
          </a:prstGeom>
          <a:noFill/>
          <a:ln w="9360">
            <a:noFill/>
          </a:ln>
        </p:spPr>
        <p:style>
          <a:lnRef idx="0">
            <a:scrgbClr r="0" g="0" b="0"/>
          </a:lnRef>
          <a:fillRef idx="0">
            <a:scrgbClr r="0" g="0" b="0"/>
          </a:fillRef>
          <a:effectRef idx="0">
            <a:scrgbClr r="0" g="0" b="0"/>
          </a:effectRef>
          <a:fontRef idx="minor"/>
        </p:style>
        <p:txBody>
          <a:bodyPr/>
          <a:lstStyle/>
          <a:p>
            <a:endParaRPr lang="pt-B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1635" y="1339273"/>
            <a:ext cx="6373091" cy="3777671"/>
          </a:xfrm>
          <a:prstGeom prst="rect">
            <a:avLst/>
          </a:prstGeom>
        </p:spPr>
      </p:pic>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 name="CustomShape 1"/>
          <p:cNvSpPr/>
          <p:nvPr/>
        </p:nvSpPr>
        <p:spPr>
          <a:xfrm>
            <a:off x="6444720" y="6041520"/>
            <a:ext cx="509040" cy="3614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lstStyle/>
          <a:p>
            <a:pPr algn="r">
              <a:lnSpc>
                <a:spcPct val="100000"/>
              </a:lnSpc>
            </a:pPr>
            <a:fld id="{9562228B-67E2-41F6-B4E1-4DBB47050FD2}" type="slidenum">
              <a:rPr lang="pt-BR" sz="900" b="0" strike="noStrike" spc="-1">
                <a:solidFill>
                  <a:srgbClr val="90C226"/>
                </a:solidFill>
                <a:latin typeface="Times New Roman"/>
                <a:ea typeface="DejaVu Sans"/>
              </a:rPr>
              <a:t>2</a:t>
            </a:fld>
            <a:endParaRPr lang="pt-BR" sz="900" b="0" strike="noStrike" spc="-1">
              <a:latin typeface="Arial"/>
            </a:endParaRPr>
          </a:p>
        </p:txBody>
      </p:sp>
      <p:sp>
        <p:nvSpPr>
          <p:cNvPr id="108" name="CustomShape 2"/>
          <p:cNvSpPr/>
          <p:nvPr/>
        </p:nvSpPr>
        <p:spPr>
          <a:xfrm>
            <a:off x="395640" y="1131480"/>
            <a:ext cx="7768800" cy="11394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rmAutofit fontScale="92500" lnSpcReduction="20000"/>
          </a:bodyPr>
          <a:lstStyle/>
          <a:p>
            <a:pPr algn="ctr">
              <a:lnSpc>
                <a:spcPct val="100000"/>
              </a:lnSpc>
            </a:pPr>
            <a:r>
              <a:rPr lang="pt-BR" sz="4300" b="1" u="sng" strike="noStrike" spc="-1">
                <a:solidFill>
                  <a:srgbClr val="90C226"/>
                </a:solidFill>
                <a:uFillTx/>
                <a:latin typeface="Times New Roman"/>
                <a:ea typeface="DejaVu Sans"/>
              </a:rPr>
              <a:t>AUDIÊNCIA PÚBLICA</a:t>
            </a:r>
            <a:r>
              <a:t/>
            </a:r>
            <a:br/>
            <a:endParaRPr lang="pt-BR" sz="4300" b="0" strike="noStrike" spc="-1">
              <a:latin typeface="Times New Roman"/>
            </a:endParaRPr>
          </a:p>
        </p:txBody>
      </p:sp>
      <p:sp>
        <p:nvSpPr>
          <p:cNvPr id="109" name="CustomShape 3"/>
          <p:cNvSpPr/>
          <p:nvPr/>
        </p:nvSpPr>
        <p:spPr>
          <a:xfrm>
            <a:off x="-324720" y="2743200"/>
            <a:ext cx="8853480" cy="411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743040" indent="-282240" algn="ctr">
              <a:lnSpc>
                <a:spcPct val="100000"/>
              </a:lnSpc>
              <a:spcBef>
                <a:spcPts val="1001"/>
              </a:spcBef>
            </a:pPr>
            <a:r>
              <a:rPr lang="pt-BR" sz="2400" b="1" strike="noStrike" spc="-1">
                <a:solidFill>
                  <a:srgbClr val="404040"/>
                </a:solidFill>
                <a:latin typeface="Times New Roman"/>
                <a:ea typeface="DejaVu Sans"/>
              </a:rPr>
              <a:t>Em cumprimento ao art. 48, I da </a:t>
            </a:r>
            <a:endParaRPr lang="pt-BR" sz="2400" b="0" strike="noStrike" spc="-1">
              <a:latin typeface="Arial"/>
            </a:endParaRPr>
          </a:p>
          <a:p>
            <a:pPr marL="743040" indent="-282240" algn="ctr">
              <a:lnSpc>
                <a:spcPct val="100000"/>
              </a:lnSpc>
              <a:spcBef>
                <a:spcPts val="1001"/>
              </a:spcBef>
            </a:pPr>
            <a:r>
              <a:rPr lang="pt-BR" sz="2400" b="1" strike="noStrike" spc="-1">
                <a:solidFill>
                  <a:srgbClr val="404040"/>
                </a:solidFill>
                <a:latin typeface="Times New Roman"/>
                <a:ea typeface="DejaVu Sans"/>
              </a:rPr>
              <a:t>LEI COMPLEMENTAR 101/00 - </a:t>
            </a:r>
            <a:endParaRPr lang="pt-BR" sz="2400" b="0" strike="noStrike" spc="-1">
              <a:latin typeface="Arial"/>
            </a:endParaRPr>
          </a:p>
          <a:p>
            <a:pPr marL="743040" indent="-282240" algn="ctr">
              <a:lnSpc>
                <a:spcPct val="100000"/>
              </a:lnSpc>
              <a:spcBef>
                <a:spcPts val="1001"/>
              </a:spcBef>
            </a:pPr>
            <a:r>
              <a:rPr lang="pt-BR" sz="2400" b="1" strike="noStrike" spc="-1">
                <a:solidFill>
                  <a:srgbClr val="404040"/>
                </a:solidFill>
                <a:latin typeface="Times New Roman"/>
                <a:ea typeface="DejaVu Sans"/>
              </a:rPr>
              <a:t>Lei de Responsabilidade Fiscal. </a:t>
            </a:r>
            <a:endParaRPr lang="pt-BR" sz="2400" b="0" strike="noStrike" spc="-1">
              <a:latin typeface="Arial"/>
            </a:endParaRPr>
          </a:p>
          <a:p>
            <a:pPr marL="743040" indent="-282240" algn="ctr">
              <a:lnSpc>
                <a:spcPct val="100000"/>
              </a:lnSpc>
              <a:spcBef>
                <a:spcPts val="1001"/>
              </a:spcBef>
            </a:pPr>
            <a:endParaRPr lang="pt-BR" sz="2400" b="0" strike="noStrike" spc="-1">
              <a:latin typeface="Arial"/>
            </a:endParaRPr>
          </a:p>
          <a:p>
            <a:pPr marL="743040" indent="-282240" algn="ctr">
              <a:lnSpc>
                <a:spcPct val="100000"/>
              </a:lnSpc>
              <a:spcBef>
                <a:spcPts val="1001"/>
              </a:spcBef>
            </a:pPr>
            <a:endParaRPr lang="pt-BR"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 name="CustomShape 1"/>
          <p:cNvSpPr/>
          <p:nvPr/>
        </p:nvSpPr>
        <p:spPr>
          <a:xfrm>
            <a:off x="6444720" y="6041520"/>
            <a:ext cx="509040" cy="3614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lstStyle/>
          <a:p>
            <a:pPr algn="r">
              <a:lnSpc>
                <a:spcPct val="100000"/>
              </a:lnSpc>
            </a:pPr>
            <a:fld id="{70C1CC8A-432E-46FB-B41B-898A663D638D}" type="slidenum">
              <a:rPr lang="pt-BR" sz="900" b="0" strike="noStrike" spc="-1">
                <a:solidFill>
                  <a:srgbClr val="90C226"/>
                </a:solidFill>
                <a:latin typeface="Times New Roman"/>
                <a:ea typeface="DejaVu Sans"/>
              </a:rPr>
              <a:t>3</a:t>
            </a:fld>
            <a:endParaRPr lang="pt-BR" sz="900" b="0" strike="noStrike" spc="-1">
              <a:latin typeface="Arial"/>
            </a:endParaRPr>
          </a:p>
        </p:txBody>
      </p:sp>
      <p:sp>
        <p:nvSpPr>
          <p:cNvPr id="111" name="CustomShape 2"/>
          <p:cNvSpPr/>
          <p:nvPr/>
        </p:nvSpPr>
        <p:spPr>
          <a:xfrm>
            <a:off x="251640" y="1118880"/>
            <a:ext cx="7768800" cy="113940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lstStyle/>
          <a:p>
            <a:pPr algn="ctr">
              <a:lnSpc>
                <a:spcPct val="100000"/>
              </a:lnSpc>
            </a:pPr>
            <a:r>
              <a:rPr lang="pt-BR" sz="4300" b="1" u="sng" strike="noStrike" spc="-1" dirty="0">
                <a:solidFill>
                  <a:srgbClr val="000000"/>
                </a:solidFill>
                <a:uFillTx/>
                <a:latin typeface="Times New Roman"/>
                <a:ea typeface="DejaVu Sans"/>
              </a:rPr>
              <a:t>AUDIÊNCIA PÚBLICA</a:t>
            </a:r>
            <a:endParaRPr lang="pt-BR" sz="4300" b="0" strike="noStrike" spc="-1" dirty="0">
              <a:latin typeface="Times New Roman"/>
            </a:endParaRPr>
          </a:p>
        </p:txBody>
      </p:sp>
      <p:sp>
        <p:nvSpPr>
          <p:cNvPr id="112" name="CustomShape 3"/>
          <p:cNvSpPr/>
          <p:nvPr/>
        </p:nvSpPr>
        <p:spPr>
          <a:xfrm>
            <a:off x="34200" y="2540160"/>
            <a:ext cx="8378280" cy="3654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40000"/>
              </a:lnSpc>
              <a:spcBef>
                <a:spcPts val="1001"/>
              </a:spcBef>
            </a:pPr>
            <a:endParaRPr lang="pt-BR" sz="1800" b="0" strike="noStrike" spc="-1" dirty="0">
              <a:latin typeface="Arial"/>
            </a:endParaRPr>
          </a:p>
          <a:p>
            <a:pPr algn="ctr">
              <a:lnSpc>
                <a:spcPct val="140000"/>
              </a:lnSpc>
              <a:spcBef>
                <a:spcPts val="1001"/>
              </a:spcBef>
            </a:pPr>
            <a:r>
              <a:rPr lang="pt-BR" sz="3200" b="1" strike="noStrike" spc="-1" dirty="0">
                <a:solidFill>
                  <a:srgbClr val="000000"/>
                </a:solidFill>
                <a:latin typeface="Times New Roman"/>
                <a:ea typeface="DejaVu Sans"/>
              </a:rPr>
              <a:t>PROPOSTA ORÇAMENTÁRIA </a:t>
            </a:r>
            <a:endParaRPr lang="pt-BR" sz="3200" b="0" strike="noStrike" spc="-1" dirty="0">
              <a:latin typeface="Arial"/>
            </a:endParaRPr>
          </a:p>
          <a:p>
            <a:pPr algn="ctr">
              <a:lnSpc>
                <a:spcPct val="140000"/>
              </a:lnSpc>
              <a:spcBef>
                <a:spcPts val="1001"/>
              </a:spcBef>
            </a:pPr>
            <a:r>
              <a:rPr lang="pt-BR" sz="3200" b="1" strike="noStrike" spc="-1" dirty="0">
                <a:solidFill>
                  <a:srgbClr val="000000"/>
                </a:solidFill>
                <a:latin typeface="Times New Roman"/>
                <a:ea typeface="DejaVu Sans"/>
              </a:rPr>
              <a:t>PARA </a:t>
            </a:r>
            <a:r>
              <a:rPr lang="pt-BR" sz="3200" b="1" strike="noStrike" spc="-1" dirty="0" smtClean="0">
                <a:solidFill>
                  <a:srgbClr val="000000"/>
                </a:solidFill>
                <a:latin typeface="Times New Roman"/>
                <a:ea typeface="DejaVu Sans"/>
              </a:rPr>
              <a:t>2025</a:t>
            </a:r>
            <a:endParaRPr lang="pt-BR" sz="3200" b="0" strike="noStrike" spc="-1" dirty="0">
              <a:latin typeface="Arial"/>
            </a:endParaRPr>
          </a:p>
          <a:p>
            <a:pPr marL="343080" indent="-339480" algn="ctr">
              <a:lnSpc>
                <a:spcPct val="140000"/>
              </a:lnSpc>
              <a:spcBef>
                <a:spcPts val="1001"/>
              </a:spcBef>
            </a:pPr>
            <a:endParaRPr lang="pt-BR" sz="3200" b="0" strike="noStrike" spc="-1" dirty="0">
              <a:latin typeface="Arial"/>
            </a:endParaRPr>
          </a:p>
          <a:p>
            <a:pPr marL="343080" indent="-339480" algn="ctr">
              <a:lnSpc>
                <a:spcPct val="140000"/>
              </a:lnSpc>
              <a:spcBef>
                <a:spcPts val="1001"/>
              </a:spcBef>
            </a:pPr>
            <a:endParaRPr lang="pt-BR" sz="3200" b="0" strike="noStrike" spc="-1" dirty="0">
              <a:latin typeface="Arial"/>
            </a:endParaRPr>
          </a:p>
          <a:p>
            <a:pPr marL="343080" indent="-339480" algn="ctr">
              <a:lnSpc>
                <a:spcPct val="140000"/>
              </a:lnSpc>
              <a:spcBef>
                <a:spcPts val="1001"/>
              </a:spcBef>
            </a:pPr>
            <a:endParaRPr lang="pt-BR" sz="3200" b="0" strike="noStrike" spc="-1" dirty="0">
              <a:latin typeface="Arial"/>
            </a:endParaRPr>
          </a:p>
          <a:p>
            <a:pPr marL="343080" indent="-339480">
              <a:lnSpc>
                <a:spcPct val="200000"/>
              </a:lnSpc>
              <a:spcBef>
                <a:spcPts val="1001"/>
              </a:spcBef>
            </a:pPr>
            <a:endParaRPr lang="pt-BR"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3" name="Table 1"/>
          <p:cNvGraphicFramePr/>
          <p:nvPr>
            <p:extLst>
              <p:ext uri="{D42A27DB-BD31-4B8C-83A1-F6EECF244321}">
                <p14:modId xmlns:p14="http://schemas.microsoft.com/office/powerpoint/2010/main" val="3504176262"/>
              </p:ext>
            </p:extLst>
          </p:nvPr>
        </p:nvGraphicFramePr>
        <p:xfrm>
          <a:off x="408239" y="147782"/>
          <a:ext cx="8034425" cy="6659418"/>
        </p:xfrm>
        <a:graphic>
          <a:graphicData uri="http://schemas.openxmlformats.org/drawingml/2006/table">
            <a:tbl>
              <a:tblPr/>
              <a:tblGrid>
                <a:gridCol w="5687761">
                  <a:extLst>
                    <a:ext uri="{9D8B030D-6E8A-4147-A177-3AD203B41FA5}">
                      <a16:colId xmlns="" xmlns:a16="http://schemas.microsoft.com/office/drawing/2014/main" val="20000"/>
                    </a:ext>
                  </a:extLst>
                </a:gridCol>
                <a:gridCol w="2346664">
                  <a:extLst>
                    <a:ext uri="{9D8B030D-6E8A-4147-A177-3AD203B41FA5}">
                      <a16:colId xmlns="" xmlns:a16="http://schemas.microsoft.com/office/drawing/2014/main" val="20001"/>
                    </a:ext>
                  </a:extLst>
                </a:gridCol>
              </a:tblGrid>
              <a:tr h="834442">
                <a:tc gridSpan="2">
                  <a:txBody>
                    <a:bodyPr/>
                    <a:lstStyle/>
                    <a:p>
                      <a:pPr algn="ctr">
                        <a:lnSpc>
                          <a:spcPct val="100000"/>
                        </a:lnSpc>
                      </a:pPr>
                      <a:r>
                        <a:rPr lang="pt-BR" sz="2400" b="1" strike="noStrike" spc="-1" dirty="0">
                          <a:solidFill>
                            <a:srgbClr val="000000"/>
                          </a:solidFill>
                          <a:latin typeface="Times New Roman"/>
                          <a:ea typeface="DejaVu Sans"/>
                        </a:rPr>
                        <a:t>EXERCÍCIO DE </a:t>
                      </a:r>
                      <a:r>
                        <a:rPr lang="pt-BR" sz="2400" b="1" strike="noStrike" spc="-1" dirty="0" smtClean="0">
                          <a:solidFill>
                            <a:srgbClr val="000000"/>
                          </a:solidFill>
                          <a:latin typeface="Times New Roman"/>
                          <a:ea typeface="DejaVu Sans"/>
                        </a:rPr>
                        <a:t>2025</a:t>
                      </a:r>
                      <a:endParaRPr lang="pt-BR" sz="2400" b="0" strike="noStrike" spc="-1" dirty="0">
                        <a:latin typeface="Arial"/>
                      </a:endParaRPr>
                    </a:p>
                    <a:p>
                      <a:pPr algn="ctr">
                        <a:lnSpc>
                          <a:spcPct val="100000"/>
                        </a:lnSpc>
                      </a:pPr>
                      <a:endParaRPr lang="pt-BR" sz="2400" b="0" strike="noStrike" spc="-1" dirty="0">
                        <a:latin typeface="Arial"/>
                      </a:endParaRPr>
                    </a:p>
                  </a:txBody>
                  <a:tcPr marL="9360" marR="9360">
                    <a:lnR w="12240">
                      <a:solidFill>
                        <a:srgbClr val="000000"/>
                      </a:solidFill>
                    </a:lnR>
                    <a:lnB w="12240">
                      <a:solidFill>
                        <a:srgbClr val="000000"/>
                      </a:solidFill>
                    </a:lnB>
                    <a:noFill/>
                  </a:tcPr>
                </a:tc>
                <a:tc hMerge="1">
                  <a:txBody>
                    <a:bodyPr/>
                    <a:lstStyle/>
                    <a:p>
                      <a:endParaRPr lang="pt-BR"/>
                    </a:p>
                  </a:txBody>
                  <a:tcPr>
                    <a:solidFill>
                      <a:srgbClr val="729FCF"/>
                    </a:solidFill>
                  </a:tcPr>
                </a:tc>
                <a:extLst>
                  <a:ext uri="{0D108BD9-81ED-4DB2-BD59-A6C34878D82A}">
                    <a16:rowId xmlns="" xmlns:a16="http://schemas.microsoft.com/office/drawing/2014/main" val="10000"/>
                  </a:ext>
                </a:extLst>
              </a:tr>
              <a:tr h="585095">
                <a:tc>
                  <a:txBody>
                    <a:bodyPr/>
                    <a:lstStyle/>
                    <a:p>
                      <a:pPr algn="ctr">
                        <a:lnSpc>
                          <a:spcPct val="100000"/>
                        </a:lnSpc>
                      </a:pPr>
                      <a:r>
                        <a:rPr lang="pt-BR" sz="2000" b="1" strike="noStrike" spc="-1" dirty="0" smtClean="0">
                          <a:solidFill>
                            <a:srgbClr val="000000"/>
                          </a:solidFill>
                          <a:latin typeface="Times New Roman"/>
                          <a:ea typeface="DejaVu Sans"/>
                        </a:rPr>
                        <a:t>ÓRGÃO</a:t>
                      </a:r>
                      <a:endParaRPr lang="pt-BR" sz="2000" b="0" strike="noStrike" spc="-1" dirty="0">
                        <a:latin typeface="Arial"/>
                      </a:endParaRPr>
                    </a:p>
                  </a:txBody>
                  <a:tcPr marL="9360" marR="9360">
                    <a:lnL w="12240">
                      <a:solidFill>
                        <a:srgbClr val="000000"/>
                      </a:solidFill>
                    </a:lnL>
                    <a:lnR w="12240">
                      <a:solidFill>
                        <a:srgbClr val="000000"/>
                      </a:solidFill>
                    </a:lnR>
                    <a:lnT w="12240">
                      <a:solidFill>
                        <a:srgbClr val="000000"/>
                      </a:solidFill>
                    </a:lnT>
                    <a:lnB w="12240">
                      <a:solidFill>
                        <a:srgbClr val="000000"/>
                      </a:solidFill>
                    </a:lnB>
                    <a:solidFill>
                      <a:schemeClr val="accent2">
                        <a:lumMod val="20000"/>
                        <a:lumOff val="80000"/>
                      </a:schemeClr>
                    </a:solidFill>
                  </a:tcPr>
                </a:tc>
                <a:tc>
                  <a:txBody>
                    <a:bodyPr/>
                    <a:lstStyle/>
                    <a:p>
                      <a:pPr algn="ctr">
                        <a:lnSpc>
                          <a:spcPct val="100000"/>
                        </a:lnSpc>
                      </a:pPr>
                      <a:r>
                        <a:rPr lang="pt-BR" sz="2000" b="1" strike="noStrike" spc="-1" dirty="0">
                          <a:solidFill>
                            <a:srgbClr val="000000"/>
                          </a:solidFill>
                          <a:latin typeface="Times New Roman"/>
                          <a:ea typeface="DejaVu Sans"/>
                        </a:rPr>
                        <a:t>DESPESAS</a:t>
                      </a:r>
                      <a:endParaRPr lang="pt-BR" sz="2000" b="0" strike="noStrike" spc="-1" dirty="0">
                        <a:latin typeface="Arial"/>
                      </a:endParaRPr>
                    </a:p>
                  </a:txBody>
                  <a:tcPr marL="9360" marR="9360">
                    <a:lnL w="12240">
                      <a:solidFill>
                        <a:srgbClr val="000000"/>
                      </a:solidFill>
                    </a:lnL>
                    <a:lnR w="12240">
                      <a:solidFill>
                        <a:srgbClr val="000000"/>
                      </a:solidFill>
                    </a:lnR>
                    <a:lnT w="12240">
                      <a:solidFill>
                        <a:srgbClr val="000000"/>
                      </a:solidFill>
                    </a:lnT>
                    <a:lnB w="12240">
                      <a:solidFill>
                        <a:srgbClr val="000000"/>
                      </a:solidFill>
                    </a:lnB>
                    <a:solidFill>
                      <a:schemeClr val="accent2">
                        <a:lumMod val="20000"/>
                        <a:lumOff val="80000"/>
                      </a:schemeClr>
                    </a:solidFill>
                  </a:tcPr>
                </a:tc>
                <a:extLst>
                  <a:ext uri="{0D108BD9-81ED-4DB2-BD59-A6C34878D82A}">
                    <a16:rowId xmlns="" xmlns:a16="http://schemas.microsoft.com/office/drawing/2014/main" val="10001"/>
                  </a:ext>
                </a:extLst>
              </a:tr>
              <a:tr h="585095">
                <a:tc>
                  <a:txBody>
                    <a:bodyPr/>
                    <a:lstStyle/>
                    <a:p>
                      <a:pPr>
                        <a:lnSpc>
                          <a:spcPct val="100000"/>
                        </a:lnSpc>
                      </a:pPr>
                      <a:r>
                        <a:rPr lang="pt-BR" sz="2400" b="0" strike="noStrike" spc="-1" dirty="0">
                          <a:solidFill>
                            <a:srgbClr val="000000"/>
                          </a:solidFill>
                          <a:latin typeface="Times New Roman"/>
                          <a:ea typeface="DejaVu Sans"/>
                        </a:rPr>
                        <a:t>Gabinete do Prefeito</a:t>
                      </a:r>
                      <a:endParaRPr lang="pt-BR" sz="2400" b="0" strike="noStrike" spc="-1" dirty="0">
                        <a:latin typeface="Arial"/>
                      </a:endParaRPr>
                    </a:p>
                  </a:txBody>
                  <a:tcPr marL="9360" marR="9360">
                    <a:lnL w="6480">
                      <a:solidFill>
                        <a:srgbClr val="000000"/>
                      </a:solidFill>
                    </a:lnL>
                    <a:lnR w="6480">
                      <a:solidFill>
                        <a:srgbClr val="000000"/>
                      </a:solidFill>
                    </a:lnR>
                    <a:lnT w="1224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3.470.000,00</a:t>
                      </a:r>
                      <a:endParaRPr lang="pt-BR" sz="2400" b="0" strike="noStrike" spc="-1" dirty="0">
                        <a:latin typeface="Arial"/>
                      </a:endParaRPr>
                    </a:p>
                  </a:txBody>
                  <a:tcPr marL="9360" marR="9360">
                    <a:lnL w="6480">
                      <a:solidFill>
                        <a:srgbClr val="000000"/>
                      </a:solidFill>
                    </a:lnL>
                    <a:lnR w="6480">
                      <a:solidFill>
                        <a:srgbClr val="000000"/>
                      </a:solidFill>
                    </a:lnR>
                    <a:lnT w="12240">
                      <a:solidFill>
                        <a:srgbClr val="000000"/>
                      </a:solidFill>
                    </a:lnT>
                    <a:lnB w="6480">
                      <a:solidFill>
                        <a:srgbClr val="000000"/>
                      </a:solidFill>
                    </a:lnB>
                    <a:noFill/>
                  </a:tcPr>
                </a:tc>
                <a:extLst>
                  <a:ext uri="{0D108BD9-81ED-4DB2-BD59-A6C34878D82A}">
                    <a16:rowId xmlns="" xmlns:a16="http://schemas.microsoft.com/office/drawing/2014/main" val="10002"/>
                  </a:ext>
                </a:extLst>
              </a:tr>
              <a:tr h="606647">
                <a:tc>
                  <a:txBody>
                    <a:bodyPr/>
                    <a:lstStyle/>
                    <a:p>
                      <a:pPr>
                        <a:lnSpc>
                          <a:spcPct val="100000"/>
                        </a:lnSpc>
                      </a:pPr>
                      <a:r>
                        <a:rPr lang="pt-BR" sz="2400" b="0" strike="noStrike" spc="-1" dirty="0" smtClean="0">
                          <a:solidFill>
                            <a:srgbClr val="000000"/>
                          </a:solidFill>
                          <a:latin typeface="Times New Roman"/>
                          <a:ea typeface="DejaVu Sans"/>
                        </a:rPr>
                        <a:t>Secretaria de Planejamento</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2.545.000,00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3"/>
                  </a:ext>
                </a:extLst>
              </a:tr>
              <a:tr h="585095">
                <a:tc>
                  <a:txBody>
                    <a:bodyPr/>
                    <a:lstStyle/>
                    <a:p>
                      <a:pPr>
                        <a:lnSpc>
                          <a:spcPct val="100000"/>
                        </a:lnSpc>
                      </a:pPr>
                      <a:r>
                        <a:rPr lang="pt-BR" sz="2400" b="0" strike="noStrike" spc="-1" dirty="0" smtClean="0">
                          <a:solidFill>
                            <a:srgbClr val="000000"/>
                          </a:solidFill>
                          <a:latin typeface="Times New Roman"/>
                          <a:ea typeface="DejaVu Sans"/>
                        </a:rPr>
                        <a:t>Secretaria de Administração e Finanças</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19.782.000,00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4"/>
                  </a:ext>
                </a:extLst>
              </a:tr>
              <a:tr h="585095">
                <a:tc>
                  <a:txBody>
                    <a:bodyPr/>
                    <a:lstStyle/>
                    <a:p>
                      <a:pPr>
                        <a:lnSpc>
                          <a:spcPct val="100000"/>
                        </a:lnSpc>
                      </a:pPr>
                      <a:r>
                        <a:rPr lang="pt-BR" sz="2400" b="0" strike="noStrike" spc="-1" dirty="0" smtClean="0">
                          <a:solidFill>
                            <a:srgbClr val="000000"/>
                          </a:solidFill>
                          <a:latin typeface="Times New Roman"/>
                          <a:ea typeface="DejaVu Sans"/>
                        </a:rPr>
                        <a:t>Secretaria</a:t>
                      </a:r>
                      <a:r>
                        <a:rPr lang="pt-BR" sz="2400" b="0" strike="noStrike" spc="-1" baseline="0" dirty="0" smtClean="0">
                          <a:solidFill>
                            <a:srgbClr val="000000"/>
                          </a:solidFill>
                          <a:latin typeface="Times New Roman"/>
                          <a:ea typeface="DejaVu Sans"/>
                        </a:rPr>
                        <a:t> de Educação</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72.190.000,00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5"/>
                  </a:ext>
                </a:extLst>
              </a:tr>
              <a:tr h="585095">
                <a:tc>
                  <a:txBody>
                    <a:bodyPr/>
                    <a:lstStyle/>
                    <a:p>
                      <a:pPr>
                        <a:lnSpc>
                          <a:spcPct val="100000"/>
                        </a:lnSpc>
                      </a:pPr>
                      <a:r>
                        <a:rPr lang="pt-BR" sz="2400" b="0" strike="noStrike" spc="-1" dirty="0" smtClean="0">
                          <a:solidFill>
                            <a:srgbClr val="000000"/>
                          </a:solidFill>
                          <a:latin typeface="Times New Roman"/>
                          <a:ea typeface="DejaVu Sans"/>
                        </a:rPr>
                        <a:t>Secretaria</a:t>
                      </a:r>
                      <a:r>
                        <a:rPr lang="pt-BR" sz="2400" b="0" strike="noStrike" spc="-1" baseline="0" dirty="0" smtClean="0">
                          <a:solidFill>
                            <a:srgbClr val="000000"/>
                          </a:solidFill>
                          <a:latin typeface="Times New Roman"/>
                          <a:ea typeface="DejaVu Sans"/>
                        </a:rPr>
                        <a:t> de Infraestrutura</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244.560.000,00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6"/>
                  </a:ext>
                </a:extLst>
              </a:tr>
              <a:tr h="585722">
                <a:tc>
                  <a:txBody>
                    <a:bodyPr/>
                    <a:lstStyle/>
                    <a:p>
                      <a:pPr>
                        <a:lnSpc>
                          <a:spcPct val="100000"/>
                        </a:lnSpc>
                      </a:pPr>
                      <a:r>
                        <a:rPr lang="pt-BR" sz="2400" b="0" strike="noStrike" spc="-1" dirty="0" smtClean="0">
                          <a:solidFill>
                            <a:srgbClr val="000000"/>
                          </a:solidFill>
                          <a:latin typeface="Times New Roman"/>
                          <a:ea typeface="DejaVu Sans"/>
                        </a:rPr>
                        <a:t>Secretaria</a:t>
                      </a:r>
                      <a:r>
                        <a:rPr lang="pt-BR" sz="2400" b="0" strike="noStrike" spc="-1" baseline="0" dirty="0" smtClean="0">
                          <a:solidFill>
                            <a:srgbClr val="000000"/>
                          </a:solidFill>
                          <a:latin typeface="Times New Roman"/>
                          <a:ea typeface="DejaVu Sans"/>
                        </a:rPr>
                        <a:t> de Cultura, Esporte e Turismo</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13.615.000,00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7"/>
                  </a:ext>
                </a:extLst>
              </a:tr>
              <a:tr h="585722">
                <a:tc>
                  <a:txBody>
                    <a:bodyPr/>
                    <a:lstStyle/>
                    <a:p>
                      <a:pPr>
                        <a:lnSpc>
                          <a:spcPct val="100000"/>
                        </a:lnSpc>
                      </a:pPr>
                      <a:r>
                        <a:rPr lang="pt-BR" sz="2400" b="0" strike="noStrike" spc="-1" dirty="0" smtClean="0">
                          <a:latin typeface="Times New Roman" panose="02020603050405020304" pitchFamily="18" charset="0"/>
                          <a:cs typeface="Times New Roman" panose="02020603050405020304" pitchFamily="18" charset="0"/>
                        </a:rPr>
                        <a:t>Secretaria</a:t>
                      </a:r>
                      <a:r>
                        <a:rPr lang="pt-BR" sz="2400" b="0" strike="noStrike" spc="-1" baseline="0" dirty="0" smtClean="0">
                          <a:latin typeface="Times New Roman" panose="02020603050405020304" pitchFamily="18" charset="0"/>
                          <a:cs typeface="Times New Roman" panose="02020603050405020304" pitchFamily="18" charset="0"/>
                        </a:rPr>
                        <a:t> de Desenvolvimento Econômico</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a:solidFill>
                        <a:srgbClr val="000000"/>
                      </a:solidFill>
                    </a:lnB>
                    <a:noFill/>
                  </a:tcPr>
                </a:tc>
                <a:tc>
                  <a:txBody>
                    <a:bodyPr/>
                    <a:lstStyle/>
                    <a:p>
                      <a:pPr algn="r">
                        <a:lnSpc>
                          <a:spcPct val="100000"/>
                        </a:lnSpc>
                      </a:pPr>
                      <a:r>
                        <a:rPr lang="pt-BR" sz="2400" b="0" strike="noStrike" spc="-1" dirty="0" smtClean="0">
                          <a:latin typeface="Times New Roman" panose="02020603050405020304" pitchFamily="18" charset="0"/>
                          <a:cs typeface="Times New Roman" panose="02020603050405020304" pitchFamily="18" charset="0"/>
                        </a:rPr>
                        <a:t>720.000,00</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a:solidFill>
                        <a:srgbClr val="000000"/>
                      </a:solidFill>
                    </a:lnB>
                    <a:noFill/>
                  </a:tcPr>
                </a:tc>
              </a:tr>
              <a:tr h="585722">
                <a:tc>
                  <a:txBody>
                    <a:bodyPr/>
                    <a:lstStyle/>
                    <a:p>
                      <a:pPr>
                        <a:lnSpc>
                          <a:spcPct val="100000"/>
                        </a:lnSpc>
                      </a:pPr>
                      <a:r>
                        <a:rPr lang="pt-BR" sz="2400" b="0" strike="noStrike" spc="-1" dirty="0" smtClean="0">
                          <a:latin typeface="Times New Roman" panose="02020603050405020304" pitchFamily="18" charset="0"/>
                          <a:cs typeface="Times New Roman" panose="02020603050405020304" pitchFamily="18" charset="0"/>
                        </a:rPr>
                        <a:t>Fundo M.</a:t>
                      </a:r>
                      <a:r>
                        <a:rPr lang="pt-BR" sz="2400" b="0" strike="noStrike" spc="-1" baseline="0" dirty="0" smtClean="0">
                          <a:latin typeface="Times New Roman" panose="02020603050405020304" pitchFamily="18" charset="0"/>
                          <a:cs typeface="Times New Roman" panose="02020603050405020304" pitchFamily="18" charset="0"/>
                        </a:rPr>
                        <a:t> de Agricultura e Meio Ambiente</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a:solidFill>
                        <a:srgbClr val="000000"/>
                      </a:solidFill>
                    </a:lnB>
                    <a:noFill/>
                  </a:tcPr>
                </a:tc>
                <a:tc>
                  <a:txBody>
                    <a:bodyPr/>
                    <a:lstStyle/>
                    <a:p>
                      <a:pPr algn="r">
                        <a:lnSpc>
                          <a:spcPct val="100000"/>
                        </a:lnSpc>
                      </a:pPr>
                      <a:r>
                        <a:rPr lang="pt-BR" sz="2400" b="0" strike="noStrike" spc="-1" dirty="0" smtClean="0">
                          <a:latin typeface="Times New Roman" panose="02020603050405020304" pitchFamily="18" charset="0"/>
                          <a:cs typeface="Times New Roman" panose="02020603050405020304" pitchFamily="18" charset="0"/>
                        </a:rPr>
                        <a:t>7.580.000,00</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a:solidFill>
                        <a:srgbClr val="000000"/>
                      </a:solidFill>
                    </a:lnB>
                    <a:noFill/>
                  </a:tcPr>
                </a:tc>
              </a:tr>
              <a:tr h="535688">
                <a:tc>
                  <a:txBody>
                    <a:bodyPr/>
                    <a:lstStyle/>
                    <a:p>
                      <a:pPr>
                        <a:lnSpc>
                          <a:spcPct val="100000"/>
                        </a:lnSpc>
                      </a:pPr>
                      <a:r>
                        <a:rPr lang="pt-BR" sz="2400" b="0" strike="noStrike" spc="-1" dirty="0" smtClean="0">
                          <a:solidFill>
                            <a:srgbClr val="000000"/>
                          </a:solidFill>
                          <a:latin typeface="Times New Roman"/>
                          <a:ea typeface="DejaVu Sans"/>
                        </a:rPr>
                        <a:t>Fundo M. </a:t>
                      </a:r>
                      <a:r>
                        <a:rPr lang="pt-BR" sz="2400" b="0" strike="noStrike" spc="-1" dirty="0" err="1" smtClean="0">
                          <a:solidFill>
                            <a:srgbClr val="000000"/>
                          </a:solidFill>
                          <a:latin typeface="Times New Roman"/>
                          <a:ea typeface="DejaVu Sans"/>
                        </a:rPr>
                        <a:t>Reeq</a:t>
                      </a:r>
                      <a:r>
                        <a:rPr lang="pt-BR" sz="2400" b="0" strike="noStrike" spc="-1" dirty="0" smtClean="0">
                          <a:solidFill>
                            <a:srgbClr val="000000"/>
                          </a:solidFill>
                          <a:latin typeface="Times New Roman"/>
                          <a:ea typeface="DejaVu Sans"/>
                        </a:rPr>
                        <a:t>. Corpo de Bombeiro</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350.000,00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8"/>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1"/>
          <p:cNvGraphicFramePr/>
          <p:nvPr>
            <p:extLst>
              <p:ext uri="{D42A27DB-BD31-4B8C-83A1-F6EECF244321}">
                <p14:modId xmlns:p14="http://schemas.microsoft.com/office/powerpoint/2010/main" val="655870591"/>
              </p:ext>
            </p:extLst>
          </p:nvPr>
        </p:nvGraphicFramePr>
        <p:xfrm>
          <a:off x="408239" y="64658"/>
          <a:ext cx="8034425" cy="6722527"/>
        </p:xfrm>
        <a:graphic>
          <a:graphicData uri="http://schemas.openxmlformats.org/drawingml/2006/table">
            <a:tbl>
              <a:tblPr/>
              <a:tblGrid>
                <a:gridCol w="5687761">
                  <a:extLst>
                    <a:ext uri="{9D8B030D-6E8A-4147-A177-3AD203B41FA5}">
                      <a16:colId xmlns="" xmlns:a16="http://schemas.microsoft.com/office/drawing/2014/main" val="20000"/>
                    </a:ext>
                  </a:extLst>
                </a:gridCol>
                <a:gridCol w="2346664">
                  <a:extLst>
                    <a:ext uri="{9D8B030D-6E8A-4147-A177-3AD203B41FA5}">
                      <a16:colId xmlns="" xmlns:a16="http://schemas.microsoft.com/office/drawing/2014/main" val="20001"/>
                    </a:ext>
                  </a:extLst>
                </a:gridCol>
              </a:tblGrid>
              <a:tr h="844427">
                <a:tc gridSpan="2">
                  <a:txBody>
                    <a:bodyPr/>
                    <a:lstStyle/>
                    <a:p>
                      <a:pPr algn="ctr">
                        <a:lnSpc>
                          <a:spcPct val="100000"/>
                        </a:lnSpc>
                      </a:pPr>
                      <a:r>
                        <a:rPr lang="pt-BR" sz="2400" b="1" strike="noStrike" spc="-1" dirty="0">
                          <a:solidFill>
                            <a:srgbClr val="000000"/>
                          </a:solidFill>
                          <a:latin typeface="Times New Roman"/>
                          <a:ea typeface="DejaVu Sans"/>
                        </a:rPr>
                        <a:t>EXERCÍCIO DE </a:t>
                      </a:r>
                      <a:r>
                        <a:rPr lang="pt-BR" sz="2400" b="1" strike="noStrike" spc="-1" dirty="0" smtClean="0">
                          <a:solidFill>
                            <a:srgbClr val="000000"/>
                          </a:solidFill>
                          <a:latin typeface="Times New Roman"/>
                          <a:ea typeface="DejaVu Sans"/>
                        </a:rPr>
                        <a:t>2025</a:t>
                      </a:r>
                      <a:endParaRPr lang="pt-BR" sz="2400" b="0" strike="noStrike" spc="-1" dirty="0">
                        <a:latin typeface="Arial"/>
                      </a:endParaRPr>
                    </a:p>
                    <a:p>
                      <a:pPr algn="ctr">
                        <a:lnSpc>
                          <a:spcPct val="100000"/>
                        </a:lnSpc>
                      </a:pPr>
                      <a:endParaRPr lang="pt-BR" sz="2400" b="0" strike="noStrike" spc="-1" dirty="0">
                        <a:latin typeface="Arial"/>
                      </a:endParaRPr>
                    </a:p>
                  </a:txBody>
                  <a:tcPr marL="9360" marR="9360">
                    <a:lnR w="12240">
                      <a:solidFill>
                        <a:srgbClr val="000000"/>
                      </a:solidFill>
                    </a:lnR>
                    <a:lnB w="12240">
                      <a:solidFill>
                        <a:srgbClr val="000000"/>
                      </a:solidFill>
                    </a:lnB>
                    <a:noFill/>
                  </a:tcPr>
                </a:tc>
                <a:tc hMerge="1">
                  <a:txBody>
                    <a:bodyPr/>
                    <a:lstStyle/>
                    <a:p>
                      <a:endParaRPr lang="pt-BR"/>
                    </a:p>
                  </a:txBody>
                  <a:tcPr>
                    <a:solidFill>
                      <a:srgbClr val="729FCF"/>
                    </a:solidFill>
                  </a:tcPr>
                </a:tc>
                <a:extLst>
                  <a:ext uri="{0D108BD9-81ED-4DB2-BD59-A6C34878D82A}">
                    <a16:rowId xmlns="" xmlns:a16="http://schemas.microsoft.com/office/drawing/2014/main" val="10000"/>
                  </a:ext>
                </a:extLst>
              </a:tr>
              <a:tr h="430188">
                <a:tc>
                  <a:txBody>
                    <a:bodyPr/>
                    <a:lstStyle/>
                    <a:p>
                      <a:pPr algn="ctr">
                        <a:lnSpc>
                          <a:spcPct val="100000"/>
                        </a:lnSpc>
                      </a:pPr>
                      <a:r>
                        <a:rPr lang="pt-BR" sz="2000" b="1" strike="noStrike" spc="-1" dirty="0" smtClean="0">
                          <a:solidFill>
                            <a:srgbClr val="000000"/>
                          </a:solidFill>
                          <a:latin typeface="Times New Roman"/>
                          <a:ea typeface="DejaVu Sans"/>
                        </a:rPr>
                        <a:t>ÓRGÃO</a:t>
                      </a:r>
                      <a:endParaRPr lang="pt-BR" sz="2000" b="0" strike="noStrike" spc="-1" dirty="0">
                        <a:latin typeface="Arial"/>
                      </a:endParaRPr>
                    </a:p>
                  </a:txBody>
                  <a:tcPr marL="9360" marR="9360">
                    <a:lnL w="12240">
                      <a:solidFill>
                        <a:srgbClr val="000000"/>
                      </a:solidFill>
                    </a:lnL>
                    <a:lnR w="12240">
                      <a:solidFill>
                        <a:srgbClr val="000000"/>
                      </a:solidFill>
                    </a:lnR>
                    <a:lnT w="12240">
                      <a:solidFill>
                        <a:srgbClr val="000000"/>
                      </a:solidFill>
                    </a:lnT>
                    <a:lnB w="12240">
                      <a:solidFill>
                        <a:srgbClr val="000000"/>
                      </a:solidFill>
                    </a:lnB>
                    <a:solidFill>
                      <a:schemeClr val="accent2">
                        <a:lumMod val="20000"/>
                        <a:lumOff val="80000"/>
                      </a:schemeClr>
                    </a:solidFill>
                  </a:tcPr>
                </a:tc>
                <a:tc>
                  <a:txBody>
                    <a:bodyPr/>
                    <a:lstStyle/>
                    <a:p>
                      <a:pPr algn="ctr">
                        <a:lnSpc>
                          <a:spcPct val="100000"/>
                        </a:lnSpc>
                      </a:pPr>
                      <a:r>
                        <a:rPr lang="pt-BR" sz="2000" b="1" strike="noStrike" spc="-1" dirty="0">
                          <a:solidFill>
                            <a:srgbClr val="000000"/>
                          </a:solidFill>
                          <a:latin typeface="Times New Roman"/>
                          <a:ea typeface="DejaVu Sans"/>
                        </a:rPr>
                        <a:t>DESPESAS</a:t>
                      </a:r>
                      <a:endParaRPr lang="pt-BR" sz="2000" b="0" strike="noStrike" spc="-1" dirty="0">
                        <a:latin typeface="Arial"/>
                      </a:endParaRPr>
                    </a:p>
                  </a:txBody>
                  <a:tcPr marL="9360" marR="9360">
                    <a:lnL w="12240">
                      <a:solidFill>
                        <a:srgbClr val="000000"/>
                      </a:solidFill>
                    </a:lnL>
                    <a:lnR w="12240">
                      <a:solidFill>
                        <a:srgbClr val="000000"/>
                      </a:solidFill>
                    </a:lnR>
                    <a:lnT w="12240">
                      <a:solidFill>
                        <a:srgbClr val="000000"/>
                      </a:solidFill>
                    </a:lnT>
                    <a:lnB w="12240">
                      <a:solidFill>
                        <a:srgbClr val="000000"/>
                      </a:solidFill>
                    </a:lnB>
                    <a:solidFill>
                      <a:schemeClr val="accent2">
                        <a:lumMod val="20000"/>
                        <a:lumOff val="80000"/>
                      </a:schemeClr>
                    </a:solidFill>
                  </a:tcPr>
                </a:tc>
                <a:extLst>
                  <a:ext uri="{0D108BD9-81ED-4DB2-BD59-A6C34878D82A}">
                    <a16:rowId xmlns="" xmlns:a16="http://schemas.microsoft.com/office/drawing/2014/main" val="10001"/>
                  </a:ext>
                </a:extLst>
              </a:tr>
              <a:tr h="592096">
                <a:tc>
                  <a:txBody>
                    <a:bodyPr/>
                    <a:lstStyle/>
                    <a:p>
                      <a:pPr>
                        <a:lnSpc>
                          <a:spcPct val="100000"/>
                        </a:lnSpc>
                      </a:pPr>
                      <a:r>
                        <a:rPr lang="pt-BR" sz="2400" b="0" strike="noStrike" spc="-1" dirty="0" smtClean="0">
                          <a:solidFill>
                            <a:srgbClr val="000000"/>
                          </a:solidFill>
                          <a:latin typeface="Times New Roman"/>
                          <a:ea typeface="DejaVu Sans"/>
                        </a:rPr>
                        <a:t>Fundo M. de Assistência Social</a:t>
                      </a:r>
                      <a:endParaRPr lang="pt-BR" sz="2400" b="0" strike="noStrike" spc="-1" dirty="0">
                        <a:latin typeface="Arial"/>
                      </a:endParaRPr>
                    </a:p>
                  </a:txBody>
                  <a:tcPr marL="9360" marR="9360">
                    <a:lnL w="6480">
                      <a:solidFill>
                        <a:srgbClr val="000000"/>
                      </a:solidFill>
                    </a:lnL>
                    <a:lnR w="6480">
                      <a:solidFill>
                        <a:srgbClr val="000000"/>
                      </a:solidFill>
                    </a:lnR>
                    <a:lnT w="1224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4.550.000,00</a:t>
                      </a:r>
                      <a:endParaRPr lang="pt-BR" sz="2400" b="0" strike="noStrike" spc="-1" dirty="0">
                        <a:latin typeface="Arial"/>
                      </a:endParaRPr>
                    </a:p>
                  </a:txBody>
                  <a:tcPr marL="9360" marR="9360">
                    <a:lnL w="6480">
                      <a:solidFill>
                        <a:srgbClr val="000000"/>
                      </a:solidFill>
                    </a:lnL>
                    <a:lnR w="6480">
                      <a:solidFill>
                        <a:srgbClr val="000000"/>
                      </a:solidFill>
                    </a:lnR>
                    <a:lnT w="12240">
                      <a:solidFill>
                        <a:srgbClr val="000000"/>
                      </a:solidFill>
                    </a:lnT>
                    <a:lnB w="6480">
                      <a:solidFill>
                        <a:srgbClr val="000000"/>
                      </a:solidFill>
                    </a:lnB>
                    <a:noFill/>
                  </a:tcPr>
                </a:tc>
                <a:extLst>
                  <a:ext uri="{0D108BD9-81ED-4DB2-BD59-A6C34878D82A}">
                    <a16:rowId xmlns="" xmlns:a16="http://schemas.microsoft.com/office/drawing/2014/main" val="10002"/>
                  </a:ext>
                </a:extLst>
              </a:tr>
              <a:tr h="613906">
                <a:tc>
                  <a:txBody>
                    <a:bodyPr/>
                    <a:lstStyle/>
                    <a:p>
                      <a:pPr>
                        <a:lnSpc>
                          <a:spcPct val="100000"/>
                        </a:lnSpc>
                      </a:pPr>
                      <a:r>
                        <a:rPr lang="pt-BR" sz="2400" b="0" strike="noStrike" spc="-1" dirty="0" smtClean="0">
                          <a:solidFill>
                            <a:srgbClr val="000000"/>
                          </a:solidFill>
                          <a:latin typeface="Times New Roman"/>
                          <a:ea typeface="DejaVu Sans"/>
                        </a:rPr>
                        <a:t>Fundo M. Direito Criança e Adolescente</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180.000,00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3"/>
                  </a:ext>
                </a:extLst>
              </a:tr>
              <a:tr h="592096">
                <a:tc>
                  <a:txBody>
                    <a:bodyPr/>
                    <a:lstStyle/>
                    <a:p>
                      <a:pPr>
                        <a:lnSpc>
                          <a:spcPct val="100000"/>
                        </a:lnSpc>
                      </a:pPr>
                      <a:r>
                        <a:rPr lang="pt-BR" sz="2400" b="0" strike="noStrike" spc="-1" dirty="0" smtClean="0">
                          <a:solidFill>
                            <a:srgbClr val="000000"/>
                          </a:solidFill>
                          <a:latin typeface="Times New Roman"/>
                          <a:ea typeface="DejaVu Sans"/>
                        </a:rPr>
                        <a:t>Encargos</a:t>
                      </a:r>
                      <a:r>
                        <a:rPr lang="pt-BR" sz="2400" b="0" strike="noStrike" spc="-1" baseline="0" dirty="0" smtClean="0">
                          <a:solidFill>
                            <a:srgbClr val="000000"/>
                          </a:solidFill>
                          <a:latin typeface="Times New Roman"/>
                          <a:ea typeface="DejaVu Sans"/>
                        </a:rPr>
                        <a:t> Especiais</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4.700.000,00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4"/>
                  </a:ext>
                </a:extLst>
              </a:tr>
              <a:tr h="592096">
                <a:tc>
                  <a:txBody>
                    <a:bodyPr/>
                    <a:lstStyle/>
                    <a:p>
                      <a:pPr>
                        <a:lnSpc>
                          <a:spcPct val="100000"/>
                        </a:lnSpc>
                      </a:pPr>
                      <a:r>
                        <a:rPr lang="pt-BR" sz="2400" b="0" strike="noStrike" spc="-1" dirty="0" smtClean="0">
                          <a:solidFill>
                            <a:srgbClr val="000000"/>
                          </a:solidFill>
                          <a:latin typeface="Times New Roman"/>
                          <a:ea typeface="DejaVu Sans"/>
                        </a:rPr>
                        <a:t>Fundo Municipal do Idoso</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550.000,00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5"/>
                  </a:ext>
                </a:extLst>
              </a:tr>
              <a:tr h="592096">
                <a:tc>
                  <a:txBody>
                    <a:bodyPr/>
                    <a:lstStyle/>
                    <a:p>
                      <a:pPr>
                        <a:lnSpc>
                          <a:spcPct val="100000"/>
                        </a:lnSpc>
                      </a:pPr>
                      <a:r>
                        <a:rPr lang="pt-BR" sz="2400" b="0" strike="noStrike" spc="-1" dirty="0" smtClean="0">
                          <a:solidFill>
                            <a:srgbClr val="000000"/>
                          </a:solidFill>
                          <a:latin typeface="Times New Roman"/>
                          <a:ea typeface="DejaVu Sans"/>
                        </a:rPr>
                        <a:t>Fundo Municipal de Saúde</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47.655.000,00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6"/>
                  </a:ext>
                </a:extLst>
              </a:tr>
              <a:tr h="698129">
                <a:tc>
                  <a:txBody>
                    <a:bodyPr/>
                    <a:lstStyle/>
                    <a:p>
                      <a:pPr>
                        <a:lnSpc>
                          <a:spcPct val="100000"/>
                        </a:lnSpc>
                      </a:pPr>
                      <a:r>
                        <a:rPr lang="pt-BR" sz="2400" b="0" strike="noStrike" spc="-1" dirty="0" smtClean="0">
                          <a:solidFill>
                            <a:srgbClr val="000000"/>
                          </a:solidFill>
                          <a:latin typeface="Times New Roman"/>
                          <a:ea typeface="DejaVu Sans"/>
                        </a:rPr>
                        <a:t>Fundo Previdência Social </a:t>
                      </a:r>
                      <a:r>
                        <a:rPr lang="pt-BR" sz="2400" b="0" strike="noStrike" spc="-1" dirty="0" err="1" smtClean="0">
                          <a:solidFill>
                            <a:srgbClr val="000000"/>
                          </a:solidFill>
                          <a:latin typeface="Times New Roman"/>
                          <a:ea typeface="DejaVu Sans"/>
                        </a:rPr>
                        <a:t>Servid</a:t>
                      </a:r>
                      <a:r>
                        <a:rPr lang="pt-BR" sz="2400" b="0" strike="noStrike" spc="-1" dirty="0" smtClean="0">
                          <a:solidFill>
                            <a:srgbClr val="000000"/>
                          </a:solidFill>
                          <a:latin typeface="Times New Roman"/>
                          <a:ea typeface="DejaVu Sans"/>
                        </a:rPr>
                        <a:t>.</a:t>
                      </a:r>
                      <a:r>
                        <a:rPr lang="pt-BR" sz="2400" b="0" strike="noStrike" spc="-1" baseline="0" dirty="0" smtClean="0">
                          <a:solidFill>
                            <a:srgbClr val="000000"/>
                          </a:solidFill>
                          <a:latin typeface="Times New Roman"/>
                          <a:ea typeface="DejaVu Sans"/>
                        </a:rPr>
                        <a:t> Munic. Forquilhinha</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tc>
                  <a:txBody>
                    <a:bodyPr/>
                    <a:lstStyle/>
                    <a:p>
                      <a:pPr algn="r">
                        <a:lnSpc>
                          <a:spcPct val="100000"/>
                        </a:lnSpc>
                      </a:pPr>
                      <a:r>
                        <a:rPr lang="pt-BR" sz="2400" b="0" strike="noStrike" spc="-1" dirty="0" smtClean="0">
                          <a:latin typeface="Times New Roman"/>
                        </a:rPr>
                        <a:t>14.720.000,00</a:t>
                      </a:r>
                      <a:endParaRPr lang="pt-BR" sz="2400" b="0" strike="noStrike" spc="-1" dirty="0">
                        <a:latin typeface="Arial"/>
                      </a:endParaRPr>
                    </a:p>
                  </a:txBody>
                  <a:tcPr marL="9360" marR="9360">
                    <a:lnL w="6480">
                      <a:solidFill>
                        <a:srgbClr val="000000"/>
                      </a:solidFill>
                    </a:lnL>
                    <a:lnR w="6480">
                      <a:solidFill>
                        <a:srgbClr val="000000"/>
                      </a:solidFill>
                    </a:lnR>
                    <a:lnT w="6480">
                      <a:solidFill>
                        <a:srgbClr val="000000"/>
                      </a:solidFill>
                    </a:lnT>
                    <a:lnB w="6480">
                      <a:solidFill>
                        <a:srgbClr val="000000"/>
                      </a:solidFill>
                    </a:lnB>
                    <a:noFill/>
                  </a:tcPr>
                </a:tc>
                <a:extLst>
                  <a:ext uri="{0D108BD9-81ED-4DB2-BD59-A6C34878D82A}">
                    <a16:rowId xmlns="" xmlns:a16="http://schemas.microsoft.com/office/drawing/2014/main" val="10007"/>
                  </a:ext>
                </a:extLst>
              </a:tr>
              <a:tr h="592731">
                <a:tc>
                  <a:txBody>
                    <a:bodyPr/>
                    <a:lstStyle/>
                    <a:p>
                      <a:pPr>
                        <a:lnSpc>
                          <a:spcPct val="100000"/>
                        </a:lnSpc>
                      </a:pPr>
                      <a:r>
                        <a:rPr lang="pt-BR" sz="2400" b="0" strike="noStrike" spc="-1" dirty="0" smtClean="0">
                          <a:latin typeface="Times New Roman" panose="02020603050405020304" pitchFamily="18" charset="0"/>
                          <a:cs typeface="Times New Roman" panose="02020603050405020304" pitchFamily="18" charset="0"/>
                        </a:rPr>
                        <a:t>Poder Legislativo</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a:solidFill>
                        <a:srgbClr val="000000"/>
                      </a:solidFill>
                    </a:lnB>
                    <a:noFill/>
                  </a:tcPr>
                </a:tc>
                <a:tc>
                  <a:txBody>
                    <a:bodyPr/>
                    <a:lstStyle/>
                    <a:p>
                      <a:pPr algn="r">
                        <a:lnSpc>
                          <a:spcPct val="100000"/>
                        </a:lnSpc>
                      </a:pPr>
                      <a:r>
                        <a:rPr lang="pt-BR" sz="2400" b="0" strike="noStrike" spc="-1" dirty="0" smtClean="0">
                          <a:latin typeface="Times New Roman" panose="02020603050405020304" pitchFamily="18" charset="0"/>
                          <a:cs typeface="Times New Roman" panose="02020603050405020304" pitchFamily="18" charset="0"/>
                        </a:rPr>
                        <a:t>4.500.000,00</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a:solidFill>
                        <a:srgbClr val="000000"/>
                      </a:solidFill>
                    </a:lnB>
                    <a:noFill/>
                  </a:tcPr>
                </a:tc>
              </a:tr>
              <a:tr h="427747">
                <a:tc>
                  <a:txBody>
                    <a:bodyPr/>
                    <a:lstStyle/>
                    <a:p>
                      <a:pPr>
                        <a:lnSpc>
                          <a:spcPct val="100000"/>
                        </a:lnSpc>
                      </a:pPr>
                      <a:r>
                        <a:rPr lang="pt-BR" sz="2400" b="0" strike="noStrike" spc="-1" dirty="0" smtClean="0">
                          <a:latin typeface="Times New Roman" panose="02020603050405020304" pitchFamily="18" charset="0"/>
                          <a:cs typeface="Times New Roman" panose="02020603050405020304" pitchFamily="18" charset="0"/>
                        </a:rPr>
                        <a:t>Reserva de Contingência</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a:lnSpc>
                          <a:spcPct val="100000"/>
                        </a:lnSpc>
                      </a:pPr>
                      <a:r>
                        <a:rPr lang="pt-BR" sz="2400" b="0" strike="noStrike" spc="-1" dirty="0" smtClean="0">
                          <a:latin typeface="Times New Roman" panose="02020603050405020304" pitchFamily="18" charset="0"/>
                          <a:cs typeface="Times New Roman" panose="02020603050405020304" pitchFamily="18" charset="0"/>
                        </a:rPr>
                        <a:t>20.000,00</a:t>
                      </a:r>
                      <a:endParaRPr lang="pt-BR" sz="2400" b="0" strike="noStrike" spc="-1" dirty="0">
                        <a:latin typeface="Times New Roman" panose="02020603050405020304" pitchFamily="18" charset="0"/>
                        <a:cs typeface="Times New Roman" panose="02020603050405020304" pitchFamily="18" charset="0"/>
                      </a:endParaRPr>
                    </a:p>
                  </a:txBody>
                  <a:tcPr marL="9360" marR="9360">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r>
              <a:tr h="592731">
                <a:tc>
                  <a:txBody>
                    <a:bodyPr/>
                    <a:lstStyle/>
                    <a:p>
                      <a:pPr algn="ctr">
                        <a:lnSpc>
                          <a:spcPct val="100000"/>
                        </a:lnSpc>
                      </a:pPr>
                      <a:r>
                        <a:rPr lang="pt-BR" sz="2400" b="1" strike="noStrike" spc="-1" dirty="0" smtClean="0">
                          <a:latin typeface="Times New Roman" panose="02020603050405020304" pitchFamily="18" charset="0"/>
                          <a:cs typeface="Times New Roman" panose="02020603050405020304" pitchFamily="18" charset="0"/>
                        </a:rPr>
                        <a:t>TOTAL ORÇAMENTÁRIO</a:t>
                      </a:r>
                      <a:endParaRPr lang="pt-BR" sz="2400" b="1" strike="noStrike" spc="-1" dirty="0">
                        <a:latin typeface="Times New Roman" panose="02020603050405020304" pitchFamily="18" charset="0"/>
                        <a:cs typeface="Times New Roman" panose="02020603050405020304" pitchFamily="18" charset="0"/>
                      </a:endParaRPr>
                    </a:p>
                  </a:txBody>
                  <a:tcPr marL="9360" marR="9360">
                    <a:lnL w="648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a:solidFill>
                        <a:srgbClr val="000000"/>
                      </a:solidFill>
                    </a:lnB>
                    <a:solidFill>
                      <a:schemeClr val="accent2">
                        <a:lumMod val="20000"/>
                        <a:lumOff val="80000"/>
                      </a:schemeClr>
                    </a:solidFill>
                  </a:tcPr>
                </a:tc>
                <a:tc>
                  <a:txBody>
                    <a:bodyPr/>
                    <a:lstStyle/>
                    <a:p>
                      <a:pPr algn="r">
                        <a:lnSpc>
                          <a:spcPct val="100000"/>
                        </a:lnSpc>
                      </a:pPr>
                      <a:r>
                        <a:rPr lang="pt-BR" sz="2400" b="1" strike="noStrike" spc="-1" dirty="0" smtClean="0">
                          <a:latin typeface="Times New Roman" panose="02020603050405020304" pitchFamily="18" charset="0"/>
                          <a:cs typeface="Times New Roman" panose="02020603050405020304" pitchFamily="18" charset="0"/>
                        </a:rPr>
                        <a:t>441.687.000,00</a:t>
                      </a:r>
                      <a:endParaRPr lang="pt-BR" sz="2400" b="1" strike="noStrike" spc="-1" dirty="0">
                        <a:latin typeface="Times New Roman" panose="02020603050405020304" pitchFamily="18" charset="0"/>
                        <a:cs typeface="Times New Roman" panose="02020603050405020304" pitchFamily="18" charset="0"/>
                      </a:endParaRPr>
                    </a:p>
                  </a:txBody>
                  <a:tcPr marL="9360" marR="9360">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a:solidFill>
                        <a:srgbClr val="000000"/>
                      </a:solidFill>
                    </a:lnB>
                    <a:solidFill>
                      <a:schemeClr val="accent2">
                        <a:lumMod val="20000"/>
                        <a:lumOff val="80000"/>
                      </a:schemeClr>
                    </a:solidFill>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9" name="Table 1"/>
          <p:cNvGraphicFramePr/>
          <p:nvPr>
            <p:extLst>
              <p:ext uri="{D42A27DB-BD31-4B8C-83A1-F6EECF244321}">
                <p14:modId xmlns:p14="http://schemas.microsoft.com/office/powerpoint/2010/main" val="1453118805"/>
              </p:ext>
            </p:extLst>
          </p:nvPr>
        </p:nvGraphicFramePr>
        <p:xfrm>
          <a:off x="408470" y="570417"/>
          <a:ext cx="8007560" cy="5915451"/>
        </p:xfrm>
        <a:graphic>
          <a:graphicData uri="http://schemas.openxmlformats.org/drawingml/2006/table">
            <a:tbl>
              <a:tblPr/>
              <a:tblGrid>
                <a:gridCol w="5316084">
                  <a:extLst>
                    <a:ext uri="{9D8B030D-6E8A-4147-A177-3AD203B41FA5}">
                      <a16:colId xmlns="" xmlns:a16="http://schemas.microsoft.com/office/drawing/2014/main" val="20000"/>
                    </a:ext>
                  </a:extLst>
                </a:gridCol>
                <a:gridCol w="2691476">
                  <a:extLst>
                    <a:ext uri="{9D8B030D-6E8A-4147-A177-3AD203B41FA5}">
                      <a16:colId xmlns="" xmlns:a16="http://schemas.microsoft.com/office/drawing/2014/main" val="20001"/>
                    </a:ext>
                  </a:extLst>
                </a:gridCol>
              </a:tblGrid>
              <a:tr h="454641">
                <a:tc>
                  <a:txBody>
                    <a:bodyPr/>
                    <a:lstStyle/>
                    <a:p>
                      <a:pPr algn="ctr">
                        <a:lnSpc>
                          <a:spcPct val="100000"/>
                        </a:lnSpc>
                      </a:pPr>
                      <a:r>
                        <a:rPr lang="pt-BR" sz="2400" b="1" strike="noStrike" spc="-1" dirty="0">
                          <a:solidFill>
                            <a:srgbClr val="486113"/>
                          </a:solidFill>
                          <a:latin typeface="Times New Roman"/>
                          <a:ea typeface="DejaVu Sans"/>
                        </a:rPr>
                        <a:t>RECURSOS</a:t>
                      </a:r>
                      <a:endParaRPr lang="pt-BR" sz="2400" b="0" strike="noStrike" spc="-1" dirty="0">
                        <a:latin typeface="Arial"/>
                      </a:endParaRPr>
                    </a:p>
                  </a:txBody>
                  <a:tcPr marL="8280" marR="8280">
                    <a:lnL w="12240">
                      <a:solidFill>
                        <a:srgbClr val="000000"/>
                      </a:solidFill>
                    </a:lnL>
                    <a:lnR w="6480">
                      <a:solidFill>
                        <a:srgbClr val="000000"/>
                      </a:solidFill>
                    </a:lnR>
                    <a:lnT w="12240">
                      <a:solidFill>
                        <a:srgbClr val="000000"/>
                      </a:solidFill>
                    </a:lnT>
                    <a:lnB w="12240">
                      <a:solidFill>
                        <a:srgbClr val="000000"/>
                      </a:solidFill>
                    </a:lnB>
                    <a:solidFill>
                      <a:schemeClr val="accent1">
                        <a:lumMod val="20000"/>
                        <a:lumOff val="80000"/>
                      </a:schemeClr>
                    </a:solidFill>
                  </a:tcPr>
                </a:tc>
                <a:tc>
                  <a:txBody>
                    <a:bodyPr/>
                    <a:lstStyle/>
                    <a:p>
                      <a:pPr algn="ctr">
                        <a:lnSpc>
                          <a:spcPct val="100000"/>
                        </a:lnSpc>
                      </a:pPr>
                      <a:r>
                        <a:rPr lang="pt-BR" sz="2400" b="1" strike="noStrike" spc="-1" dirty="0">
                          <a:solidFill>
                            <a:srgbClr val="486113"/>
                          </a:solidFill>
                          <a:latin typeface="Times New Roman"/>
                          <a:ea typeface="DejaVu Sans"/>
                        </a:rPr>
                        <a:t>ORÇAMENTO</a:t>
                      </a:r>
                      <a:endParaRPr lang="pt-BR" sz="2400" b="0" strike="noStrike" spc="-1" dirty="0">
                        <a:latin typeface="Arial"/>
                      </a:endParaRPr>
                    </a:p>
                  </a:txBody>
                  <a:tcPr marL="8280" marR="8280">
                    <a:lnL w="6480">
                      <a:solidFill>
                        <a:srgbClr val="000000"/>
                      </a:solidFill>
                    </a:lnL>
                    <a:lnR w="6480">
                      <a:solidFill>
                        <a:srgbClr val="000000"/>
                      </a:solidFill>
                    </a:lnR>
                    <a:lnT w="12240">
                      <a:solidFill>
                        <a:srgbClr val="000000"/>
                      </a:solidFill>
                    </a:lnT>
                    <a:lnB w="1224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454641">
                <a:tc>
                  <a:txBody>
                    <a:bodyPr/>
                    <a:lstStyle/>
                    <a:p>
                      <a:pPr>
                        <a:lnSpc>
                          <a:spcPct val="100000"/>
                        </a:lnSpc>
                      </a:pPr>
                      <a:r>
                        <a:rPr lang="pt-BR" sz="1800" b="0" strike="noStrike" spc="-1" dirty="0" smtClean="0">
                          <a:solidFill>
                            <a:srgbClr val="486113"/>
                          </a:solidFill>
                          <a:latin typeface="Times New Roman"/>
                          <a:ea typeface="+mn-ea"/>
                        </a:rPr>
                        <a:t>VINCULADOS/ORDINÁRIOS A EDUCAÇÃO</a:t>
                      </a:r>
                      <a:endParaRPr lang="pt-BR" sz="1800" b="0" strike="noStrike" spc="-1" dirty="0">
                        <a:latin typeface="Arial"/>
                      </a:endParaRPr>
                    </a:p>
                  </a:txBody>
                  <a:tcPr marL="8280" marR="8280">
                    <a:lnL w="12240">
                      <a:solidFill>
                        <a:srgbClr val="000000"/>
                      </a:solidFill>
                    </a:lnL>
                    <a:lnR w="6480" cap="flat" cmpd="sng" algn="ctr">
                      <a:solidFill>
                        <a:srgbClr val="000000"/>
                      </a:solidFill>
                      <a:prstDash val="solid"/>
                      <a:round/>
                      <a:headEnd type="none" w="med" len="med"/>
                      <a:tailEnd type="none" w="med" len="med"/>
                    </a:lnR>
                    <a:lnT w="12240">
                      <a:solidFill>
                        <a:srgbClr val="000000"/>
                      </a:solidFill>
                    </a:lnT>
                    <a:lnB w="6480">
                      <a:solidFill>
                        <a:srgbClr val="000000"/>
                      </a:solidFill>
                    </a:lnB>
                    <a:noFill/>
                  </a:tcPr>
                </a:tc>
                <a:tc>
                  <a:txBody>
                    <a:bodyPr/>
                    <a:lstStyle/>
                    <a:p>
                      <a:pPr algn="r" rtl="0" fontAlgn="ctr"/>
                      <a:r>
                        <a:rPr lang="pt-BR" sz="2400" b="0" i="0" u="none" strike="noStrike" dirty="0" smtClean="0">
                          <a:solidFill>
                            <a:srgbClr val="000000"/>
                          </a:solidFill>
                          <a:effectLst/>
                          <a:latin typeface="Times New Roman" panose="02020603050405020304" pitchFamily="18" charset="0"/>
                        </a:rPr>
                        <a:t>72.190.000,00</a:t>
                      </a:r>
                      <a:endParaRPr lang="pt-BR" sz="2400" b="0" i="0" u="none" strike="noStrike" dirty="0">
                        <a:solidFill>
                          <a:srgbClr val="000000"/>
                        </a:solidFill>
                        <a:effectLst/>
                        <a:latin typeface="Times New Roman" panose="02020603050405020304" pitchFamily="18" charset="0"/>
                      </a:endParaRPr>
                    </a:p>
                  </a:txBody>
                  <a:tcPr marL="7620" marR="7620" marT="7620" marB="0" anchor="ctr">
                    <a:lnL w="6480">
                      <a:solidFill>
                        <a:srgbClr val="000000"/>
                      </a:solidFill>
                    </a:lnL>
                    <a:lnR w="6480">
                      <a:solidFill>
                        <a:srgbClr val="000000"/>
                      </a:solidFill>
                    </a:lnR>
                    <a:lnT w="12240">
                      <a:solidFill>
                        <a:srgbClr val="000000"/>
                      </a:solidFill>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1"/>
                  </a:ext>
                </a:extLst>
              </a:tr>
              <a:tr h="454641">
                <a:tc>
                  <a:txBody>
                    <a:bodyPr/>
                    <a:lstStyle/>
                    <a:p>
                      <a:pPr>
                        <a:lnSpc>
                          <a:spcPct val="100000"/>
                        </a:lnSpc>
                      </a:pPr>
                      <a:r>
                        <a:rPr lang="pt-BR" sz="1800" b="0" strike="noStrike" spc="-1" dirty="0" smtClean="0">
                          <a:solidFill>
                            <a:srgbClr val="486113"/>
                          </a:solidFill>
                          <a:latin typeface="Times New Roman"/>
                          <a:ea typeface="+mn-ea"/>
                        </a:rPr>
                        <a:t>VINCULADOS A SAÚDE</a:t>
                      </a:r>
                      <a:endParaRPr lang="pt-BR" sz="1800" b="0" strike="noStrike" spc="-1" dirty="0">
                        <a:latin typeface="Arial"/>
                      </a:endParaRPr>
                    </a:p>
                  </a:txBody>
                  <a:tcPr marL="8280" marR="8280">
                    <a:lnL w="12240">
                      <a:solidFill>
                        <a:srgbClr val="000000"/>
                      </a:solidFill>
                    </a:lnL>
                    <a:lnR w="6480" cap="flat" cmpd="sng" algn="ctr">
                      <a:solidFill>
                        <a:srgbClr val="000000"/>
                      </a:solidFill>
                      <a:prstDash val="solid"/>
                      <a:round/>
                      <a:headEnd type="none" w="med" len="med"/>
                      <a:tailEnd type="none" w="med" len="med"/>
                    </a:lnR>
                    <a:lnT w="6480">
                      <a:solidFill>
                        <a:srgbClr val="000000"/>
                      </a:solidFill>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47.645.000,00</a:t>
                      </a:r>
                    </a:p>
                  </a:txBody>
                  <a:tcPr marL="7620" marR="7620" marT="7620" marB="0" anchor="ctr">
                    <a:lnL w="6480">
                      <a:solidFill>
                        <a:srgbClr val="000000"/>
                      </a:solidFill>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VINCULADOS/ORDINÁRIOS AO SOCIAL</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a:solidFill>
                        <a:srgbClr val="000000"/>
                      </a:solidFill>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5.100.000,00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3"/>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 TRÂNSITO</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2.132.000,00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4"/>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 AO FDO CRIANÇA/ADOLESCENTE</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180.000,00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5"/>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 COSIP</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3.700.000,00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6"/>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 PREVIDENCIA MUNICIPAL</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14.720.000,00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7"/>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 OUTRAS ALIENAÇÕES </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1.050.000,00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8"/>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 CIDE/FEP/CEFEM</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9.970.000,00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9"/>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VINCULADOS OUTROS</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218.070.000,00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0"/>
                  </a:ext>
                </a:extLst>
              </a:tr>
              <a:tr h="454641">
                <a:tc>
                  <a:txBody>
                    <a:bodyPr/>
                    <a:lstStyle/>
                    <a:p>
                      <a:pPr algn="l" rtl="0" fontAlgn="ctr"/>
                      <a:r>
                        <a:rPr lang="pt-BR" sz="1800" b="0" i="0" u="none" strike="noStrike" dirty="0">
                          <a:solidFill>
                            <a:srgbClr val="486113"/>
                          </a:solidFill>
                          <a:effectLst/>
                          <a:latin typeface="Times New Roman" panose="02020603050405020304" pitchFamily="18" charset="0"/>
                        </a:rPr>
                        <a:t>OUTROS REC. ORDINÁRIOS</a:t>
                      </a:r>
                    </a:p>
                  </a:txBody>
                  <a:tcPr marL="7620" marR="7620" marT="7620" marB="0" anchor="ctr">
                    <a:lnL w="12240">
                      <a:solidFill>
                        <a:srgbClr val="000000"/>
                      </a:solidFill>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6480">
                      <a:solidFill>
                        <a:srgbClr val="000000"/>
                      </a:solidFill>
                    </a:lnB>
                    <a:noFill/>
                  </a:tcPr>
                </a:tc>
                <a:tc>
                  <a:txBody>
                    <a:bodyPr/>
                    <a:lstStyle/>
                    <a:p>
                      <a:pPr algn="r" rtl="0" fontAlgn="ctr"/>
                      <a:r>
                        <a:rPr lang="pt-BR" sz="2400" b="0" i="0" u="none" strike="noStrike" dirty="0">
                          <a:solidFill>
                            <a:srgbClr val="000000"/>
                          </a:solidFill>
                          <a:effectLst/>
                          <a:latin typeface="Times New Roman" panose="02020603050405020304" pitchFamily="18" charset="0"/>
                        </a:rPr>
                        <a:t>66.930.000,00</a:t>
                      </a:r>
                    </a:p>
                  </a:txBody>
                  <a:tcPr marL="7620" marR="7620" marT="7620" marB="0" anchor="ctr">
                    <a:lnL w="6480" cap="flat" cmpd="sng" algn="ctr">
                      <a:solidFill>
                        <a:srgbClr val="000000"/>
                      </a:solidFill>
                      <a:prstDash val="solid"/>
                      <a:round/>
                      <a:headEnd type="none" w="med" len="med"/>
                      <a:tailEnd type="none" w="med" len="med"/>
                    </a:lnL>
                    <a:lnR w="6480">
                      <a:solidFill>
                        <a:srgbClr val="000000"/>
                      </a:solidFill>
                    </a:lnR>
                    <a:lnT w="6480" cap="flat" cmpd="sng" algn="ctr">
                      <a:solidFill>
                        <a:srgbClr val="000000"/>
                      </a:solidFill>
                      <a:prstDash val="solid"/>
                      <a:round/>
                      <a:headEnd type="none" w="med" len="med"/>
                      <a:tailEnd type="none" w="med" len="med"/>
                    </a:lnT>
                    <a:lnB w="6480">
                      <a:solidFill>
                        <a:srgbClr val="000000"/>
                      </a:solidFill>
                    </a:lnB>
                    <a:noFill/>
                  </a:tcPr>
                </a:tc>
                <a:extLst>
                  <a:ext uri="{0D108BD9-81ED-4DB2-BD59-A6C34878D82A}">
                    <a16:rowId xmlns="" xmlns:a16="http://schemas.microsoft.com/office/drawing/2014/main" val="10011"/>
                  </a:ext>
                </a:extLst>
              </a:tr>
              <a:tr h="454641">
                <a:tc>
                  <a:txBody>
                    <a:bodyPr/>
                    <a:lstStyle/>
                    <a:p>
                      <a:pPr>
                        <a:lnSpc>
                          <a:spcPct val="100000"/>
                        </a:lnSpc>
                      </a:pPr>
                      <a:r>
                        <a:rPr lang="pt-BR" sz="2400" b="1" strike="noStrike" spc="-1" dirty="0">
                          <a:solidFill>
                            <a:srgbClr val="486113"/>
                          </a:solidFill>
                          <a:latin typeface="Times New Roman"/>
                          <a:ea typeface="DejaVu Sans"/>
                        </a:rPr>
                        <a:t>ORÇAMENTO GERAL</a:t>
                      </a:r>
                      <a:endParaRPr lang="pt-BR" sz="2400" b="0" strike="noStrike" spc="-1" dirty="0">
                        <a:latin typeface="Arial"/>
                      </a:endParaRPr>
                    </a:p>
                  </a:txBody>
                  <a:tcPr marL="8280" marR="8280">
                    <a:lnL w="12240">
                      <a:solidFill>
                        <a:srgbClr val="000000"/>
                      </a:solidFill>
                    </a:lnL>
                    <a:lnT w="6480" cap="flat" cmpd="sng" algn="ctr">
                      <a:solidFill>
                        <a:srgbClr val="000000"/>
                      </a:solidFill>
                      <a:prstDash val="solid"/>
                      <a:round/>
                      <a:headEnd type="none" w="med" len="med"/>
                      <a:tailEnd type="none" w="med" len="med"/>
                    </a:lnT>
                    <a:lnB w="12240">
                      <a:solidFill>
                        <a:srgbClr val="000000"/>
                      </a:solidFill>
                    </a:lnB>
                    <a:solidFill>
                      <a:schemeClr val="accent2">
                        <a:lumMod val="20000"/>
                        <a:lumOff val="80000"/>
                      </a:schemeClr>
                    </a:solidFill>
                  </a:tcPr>
                </a:tc>
                <a:tc>
                  <a:txBody>
                    <a:bodyPr/>
                    <a:lstStyle/>
                    <a:p>
                      <a:pPr algn="r">
                        <a:lnSpc>
                          <a:spcPct val="100000"/>
                        </a:lnSpc>
                      </a:pPr>
                      <a:r>
                        <a:rPr lang="pt-BR" sz="2400" b="1" strike="noStrike" spc="-1" dirty="0" smtClean="0">
                          <a:latin typeface="Times New Roman"/>
                        </a:rPr>
                        <a:t>441.687.000,00</a:t>
                      </a:r>
                      <a:endParaRPr lang="pt-BR" sz="2400" b="1" strike="noStrike" spc="-1" dirty="0">
                        <a:latin typeface="Arial"/>
                      </a:endParaRPr>
                    </a:p>
                  </a:txBody>
                  <a:tcPr marL="8280" marR="8280">
                    <a:lnR w="12240">
                      <a:solidFill>
                        <a:srgbClr val="000000"/>
                      </a:solidFill>
                    </a:lnR>
                    <a:lnT w="6480" cap="flat" cmpd="sng" algn="ctr">
                      <a:solidFill>
                        <a:srgbClr val="000000"/>
                      </a:solidFill>
                      <a:prstDash val="solid"/>
                      <a:round/>
                      <a:headEnd type="none" w="med" len="med"/>
                      <a:tailEnd type="none" w="med" len="med"/>
                    </a:lnT>
                    <a:lnB w="12240">
                      <a:solidFill>
                        <a:srgbClr val="000000"/>
                      </a:solidFill>
                    </a:lnB>
                    <a:solidFill>
                      <a:schemeClr val="accent2">
                        <a:lumMod val="20000"/>
                        <a:lumOff val="80000"/>
                      </a:schemeClr>
                    </a:solidFill>
                  </a:tcPr>
                </a:tc>
                <a:extLst>
                  <a:ext uri="{0D108BD9-81ED-4DB2-BD59-A6C34878D82A}">
                    <a16:rowId xmlns="" xmlns:a16="http://schemas.microsoft.com/office/drawing/2014/main" val="10012"/>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 name="CustomShape 1"/>
          <p:cNvSpPr/>
          <p:nvPr/>
        </p:nvSpPr>
        <p:spPr>
          <a:xfrm>
            <a:off x="133199" y="879840"/>
            <a:ext cx="8753349" cy="578729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gn="just"/>
            <a:r>
              <a:rPr lang="pt-BR" sz="2000" b="1" dirty="0"/>
              <a:t>Art. 8º</a:t>
            </a:r>
            <a:r>
              <a:rPr lang="pt-BR" sz="2000" dirty="0"/>
              <a:t> Os valores previstos para cada projeto e atividade, representam uma previsão de custo que a administração municipal pretende executar ao longo do exercício, respeitando os limites fixados por elementos da despesa em cada unidade orçamentária, podendo ser utilizados os seus saldos orçamentários ou não, dentro de cada projeto e atividade ou operações especiais às dotações de um elemento de despesa para outro</a:t>
            </a:r>
            <a:r>
              <a:rPr lang="pt-BR" sz="2000" dirty="0" smtClean="0"/>
              <a:t>.</a:t>
            </a:r>
          </a:p>
          <a:p>
            <a:endParaRPr lang="pt-BR" sz="2000" dirty="0"/>
          </a:p>
          <a:p>
            <a:pPr algn="just"/>
            <a:r>
              <a:rPr lang="pt-BR" sz="2000" b="1" dirty="0"/>
              <a:t>Art. 9º  </a:t>
            </a:r>
            <a:r>
              <a:rPr lang="pt-BR" sz="2000" dirty="0"/>
              <a:t>Os valores orçamentários dos Fundos Públicos: FUNREBOM – Fundo de Reequipamento Corpo de Bombeiros, do Fundo Municipal dos Direitos da Criança e Adolescente, do Fundo Municipal de Habitação, Fundo Municipal do Idoso, do Fundo Municipal de Assistência Social e do Fundo Municipal de Saneamento Básico, Fundo Municipal do Turismo, Fundo Municipal de Cultura e Fundo Municipal de Proteção e Defesa do Consumidor, estão contidos no Orçamento Geral da Prefeitura Municipal de Forquilhinha, destacados nos respectivos órgãos e unidades orçamentárias.</a:t>
            </a:r>
          </a:p>
          <a:p>
            <a:pPr algn="just">
              <a:lnSpc>
                <a:spcPct val="100000"/>
              </a:lnSpc>
            </a:pPr>
            <a:endParaRPr lang="pt-BR" sz="2400" b="0" strike="noStrike" spc="-1" dirty="0">
              <a:latin typeface="Arial"/>
            </a:endParaRPr>
          </a:p>
          <a:p>
            <a:pPr>
              <a:lnSpc>
                <a:spcPct val="100000"/>
              </a:lnSpc>
            </a:pPr>
            <a:r>
              <a:rPr lang="pt-BR" sz="2000" b="1" strike="noStrike" spc="-1" dirty="0">
                <a:solidFill>
                  <a:srgbClr val="000000"/>
                </a:solidFill>
                <a:latin typeface="Tahoma"/>
                <a:ea typeface="Tahoma"/>
              </a:rPr>
              <a:t> </a:t>
            </a:r>
            <a:endParaRPr lang="pt-BR" sz="2000" b="0" strike="noStrike" spc="-1" dirty="0">
              <a:latin typeface="Arial"/>
            </a:endParaRPr>
          </a:p>
          <a:p>
            <a:pPr algn="just">
              <a:lnSpc>
                <a:spcPct val="100000"/>
              </a:lnSpc>
            </a:pPr>
            <a:endParaRPr lang="pt-BR" sz="2000" b="0" strike="noStrike" spc="-1" dirty="0">
              <a:latin typeface="Arial"/>
            </a:endParaRPr>
          </a:p>
          <a:p>
            <a:pPr algn="just">
              <a:lnSpc>
                <a:spcPct val="100000"/>
              </a:lnSpc>
            </a:pPr>
            <a:endParaRPr lang="pt-BR"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 name="CustomShape 1"/>
          <p:cNvSpPr/>
          <p:nvPr/>
        </p:nvSpPr>
        <p:spPr>
          <a:xfrm>
            <a:off x="88933" y="441982"/>
            <a:ext cx="8957413" cy="6163004"/>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rmAutofit/>
          </a:bodyPr>
          <a:lstStyle/>
          <a:p>
            <a:r>
              <a:rPr lang="pt-BR" sz="2400" b="1" dirty="0"/>
              <a:t>Art. 10º </a:t>
            </a:r>
            <a:r>
              <a:rPr lang="pt-BR" sz="2400" dirty="0"/>
              <a:t>Fica o Chefe do Poder Executivo Municipal autorizado a efetuar por ato próprio:</a:t>
            </a:r>
          </a:p>
          <a:p>
            <a:pPr algn="just"/>
            <a:r>
              <a:rPr lang="pt-BR" sz="2400" dirty="0"/>
              <a:t>I - Abrir créditos adicionais suplementares durante a execução orçamentária, até o limite de 50% (cinquenta por cento)</a:t>
            </a:r>
            <a:r>
              <a:rPr lang="pt-BR" sz="2400" b="1" dirty="0"/>
              <a:t> </a:t>
            </a:r>
            <a:r>
              <a:rPr lang="pt-BR" sz="2400" dirty="0"/>
              <a:t>do total da despesa fixada nesta Lei, para a Prefeitura e para cada Fundo Municipal, utilizando como fonte de recursos, as disponibilidades caracterizadas no artigo 43, § 1º, itens de I a IV, da Lei Federal nº. 4.320, de 17 de março de 1964, excluindo-se deste limite, os créditos adicionais suplementares, decorrentes de Leis Municipais específicas aprovadas durante o exercício:</a:t>
            </a:r>
          </a:p>
          <a:p>
            <a:pPr algn="just"/>
            <a:r>
              <a:rPr lang="pt-BR" sz="2400" dirty="0"/>
              <a:t>a) O excesso ou provável excesso de arrecadação, observada a tendência do exercício;</a:t>
            </a:r>
          </a:p>
          <a:p>
            <a:pPr algn="just"/>
            <a:r>
              <a:rPr lang="pt-BR" sz="2400" dirty="0"/>
              <a:t>b) A anulação de saldos de dotações orçamentárias desde que não comprometidas;</a:t>
            </a:r>
          </a:p>
          <a:p>
            <a:pPr algn="just"/>
            <a:r>
              <a:rPr lang="pt-BR" sz="2400" dirty="0"/>
              <a:t>c) Superávit financeiro do exercício anterior.</a:t>
            </a:r>
          </a:p>
          <a:p>
            <a:pPr>
              <a:lnSpc>
                <a:spcPct val="90000"/>
              </a:lnSpc>
              <a:spcBef>
                <a:spcPts val="1001"/>
              </a:spcBef>
            </a:pPr>
            <a:endParaRPr lang="pt-BR"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 name="CustomShape 1"/>
          <p:cNvSpPr/>
          <p:nvPr/>
        </p:nvSpPr>
        <p:spPr>
          <a:xfrm>
            <a:off x="142560" y="1789560"/>
            <a:ext cx="7737120" cy="50248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pt-BR" sz="1800" b="0" strike="noStrike" spc="-1" dirty="0">
              <a:latin typeface="Arial"/>
            </a:endParaRPr>
          </a:p>
          <a:p>
            <a:pPr algn="ctr">
              <a:lnSpc>
                <a:spcPct val="100000"/>
              </a:lnSpc>
            </a:pPr>
            <a:r>
              <a:rPr lang="pt-BR" sz="6000" b="1" u="sng" strike="noStrike" spc="-1" dirty="0">
                <a:solidFill>
                  <a:srgbClr val="000000"/>
                </a:solidFill>
                <a:uFillTx/>
                <a:latin typeface="Times New Roman"/>
                <a:ea typeface="DejaVu Sans"/>
              </a:rPr>
              <a:t>CONSIDERAÇÕES FINAIS</a:t>
            </a:r>
            <a:r>
              <a:rPr dirty="0"/>
              <a:t/>
            </a:r>
            <a:br>
              <a:rPr dirty="0"/>
            </a:br>
            <a:r>
              <a:rPr dirty="0"/>
              <a:t/>
            </a:r>
            <a:br>
              <a:rPr dirty="0"/>
            </a:br>
            <a:r>
              <a:rPr dirty="0"/>
              <a:t/>
            </a:r>
            <a:br>
              <a:rPr dirty="0"/>
            </a:br>
            <a:r>
              <a:rPr lang="pt-BR" sz="2400" b="1" strike="noStrike" spc="-1" dirty="0" smtClean="0">
                <a:solidFill>
                  <a:srgbClr val="000000"/>
                </a:solidFill>
                <a:latin typeface="Times New Roman"/>
                <a:ea typeface="DejaVu Sans"/>
              </a:rPr>
              <a:t>Forquilhinha, </a:t>
            </a:r>
            <a:r>
              <a:rPr lang="pt-BR" sz="2400" b="1" strike="noStrike" spc="-1" dirty="0">
                <a:solidFill>
                  <a:srgbClr val="000000"/>
                </a:solidFill>
                <a:latin typeface="Times New Roman"/>
                <a:ea typeface="DejaVu Sans"/>
              </a:rPr>
              <a:t>setembro </a:t>
            </a:r>
            <a:r>
              <a:rPr lang="pt-BR" sz="2400" b="1" strike="noStrike" spc="-1" dirty="0" smtClean="0">
                <a:solidFill>
                  <a:srgbClr val="000000"/>
                </a:solidFill>
                <a:latin typeface="Times New Roman"/>
                <a:ea typeface="DejaVu Sans"/>
              </a:rPr>
              <a:t>2024.</a:t>
            </a:r>
            <a:endParaRPr lang="pt-BR" sz="2400" b="0" strike="noStrike" spc="-1" dirty="0">
              <a:latin typeface="Arial"/>
            </a:endParaRPr>
          </a:p>
        </p:txBody>
      </p:sp>
      <p:sp>
        <p:nvSpPr>
          <p:cNvPr id="124" name="CustomShape 2"/>
          <p:cNvSpPr/>
          <p:nvPr/>
        </p:nvSpPr>
        <p:spPr>
          <a:xfrm>
            <a:off x="0" y="0"/>
            <a:ext cx="9140400" cy="453600"/>
          </a:xfrm>
          <a:prstGeom prst="rect">
            <a:avLst/>
          </a:prstGeom>
          <a:noFill/>
          <a:ln w="9360">
            <a:noFill/>
          </a:ln>
        </p:spPr>
        <p:style>
          <a:lnRef idx="0">
            <a:scrgbClr r="0" g="0" b="0"/>
          </a:lnRef>
          <a:fillRef idx="0">
            <a:scrgbClr r="0" g="0" b="0"/>
          </a:fillRef>
          <a:effectRef idx="0">
            <a:scrgbClr r="0" g="0" b="0"/>
          </a:effectRef>
          <a:fontRef idx="minor"/>
        </p:style>
        <p:txBody>
          <a:bodyPr/>
          <a:lstStyle/>
          <a:p>
            <a:endParaRPr lang="pt-BR"/>
          </a:p>
        </p:txBody>
      </p:sp>
      <p:sp>
        <p:nvSpPr>
          <p:cNvPr id="125" name="CustomShape 3"/>
          <p:cNvSpPr/>
          <p:nvPr/>
        </p:nvSpPr>
        <p:spPr>
          <a:xfrm>
            <a:off x="4460760" y="99360"/>
            <a:ext cx="218880" cy="254880"/>
          </a:xfrm>
          <a:prstGeom prst="rect">
            <a:avLst/>
          </a:prstGeom>
          <a:noFill/>
          <a:ln w="9360">
            <a:noFill/>
          </a:ln>
        </p:spPr>
        <p:style>
          <a:lnRef idx="0">
            <a:scrgbClr r="0" g="0" b="0"/>
          </a:lnRef>
          <a:fillRef idx="0">
            <a:scrgbClr r="0" g="0" b="0"/>
          </a:fillRef>
          <a:effectRef idx="0">
            <a:scrgbClr r="0" g="0" b="0"/>
          </a:effectRef>
          <a:fontRef idx="minor"/>
        </p:style>
        <p:txBody>
          <a:bodyPr wrap="none" lIns="90000" tIns="45000" rIns="90000" bIns="45000" anchor="ctr"/>
          <a:lstStyle/>
          <a:p>
            <a:pPr algn="just">
              <a:lnSpc>
                <a:spcPct val="100000"/>
              </a:lnSpc>
            </a:pPr>
            <a:r>
              <a:rPr lang="pt-BR" sz="1100" b="1" strike="noStrike" spc="-1">
                <a:solidFill>
                  <a:srgbClr val="000000"/>
                </a:solidFill>
                <a:latin typeface="Tahoma"/>
                <a:ea typeface="Times New Roman"/>
              </a:rPr>
              <a:t> </a:t>
            </a:r>
            <a:endParaRPr lang="pt-BR" sz="11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4826</TotalTime>
  <Words>501</Words>
  <Application>Microsoft Office PowerPoint</Application>
  <PresentationFormat>Apresentação na tela (4:3)</PresentationFormat>
  <Paragraphs>94</Paragraphs>
  <Slides>9</Slides>
  <Notes>1</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9</vt:i4>
      </vt:variant>
    </vt:vector>
  </HeadingPairs>
  <TitlesOfParts>
    <vt:vector size="17" baseType="lpstr">
      <vt:lpstr>Arial</vt:lpstr>
      <vt:lpstr>DejaVu Sans</vt:lpstr>
      <vt:lpstr>Symbol</vt:lpstr>
      <vt:lpstr>Tahoma</vt:lpstr>
      <vt:lpstr>Times New Roman</vt:lpstr>
      <vt:lpstr>Wingdings</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Prefeitura Municipal de Criciúma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AUDIÊNCIA PUBLICA</dc:title>
  <dc:subject/>
  <dc:creator>Contabilidade</dc:creator>
  <dc:description/>
  <cp:lastModifiedBy>cont03</cp:lastModifiedBy>
  <cp:revision>589</cp:revision>
  <cp:lastPrinted>1601-01-01T00:00:00Z</cp:lastPrinted>
  <dcterms:created xsi:type="dcterms:W3CDTF">2005-06-11T14:30:11Z</dcterms:created>
  <dcterms:modified xsi:type="dcterms:W3CDTF">2024-10-01T15:45:02Z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Prefeitura Municipal de Criciúma</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Apresentação na tela (4:3)</vt:lpwstr>
  </property>
  <property fmtid="{D5CDD505-2E9C-101B-9397-08002B2CF9AE}" pid="10" name="ScaleCrop">
    <vt:bool>false</vt:bool>
  </property>
  <property fmtid="{D5CDD505-2E9C-101B-9397-08002B2CF9AE}" pid="11" name="ShareDoc">
    <vt:bool>false</vt:bool>
  </property>
  <property fmtid="{D5CDD505-2E9C-101B-9397-08002B2CF9AE}" pid="12" name="Slides">
    <vt:i4>12</vt:i4>
  </property>
</Properties>
</file>